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4" r:id="rId6"/>
    <p:sldId id="261" r:id="rId7"/>
    <p:sldId id="262" r:id="rId8"/>
    <p:sldId id="264" r:id="rId9"/>
    <p:sldId id="265" r:id="rId10"/>
    <p:sldId id="266" r:id="rId11"/>
    <p:sldId id="275" r:id="rId12"/>
    <p:sldId id="268" r:id="rId13"/>
    <p:sldId id="267" r:id="rId14"/>
    <p:sldId id="269" r:id="rId15"/>
    <p:sldId id="260" r:id="rId16"/>
    <p:sldId id="271" r:id="rId17"/>
    <p:sldId id="270" r:id="rId18"/>
    <p:sldId id="272" r:id="rId19"/>
    <p:sldId id="273" r:id="rId20"/>
    <p:sldId id="27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3B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>
        <p:scale>
          <a:sx n="75" d="100"/>
          <a:sy n="75" d="100"/>
        </p:scale>
        <p:origin x="62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 smtClean="0"/>
              <a:t>Στυλ κύριου υπότιτλου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0F88-A6CC-47C6-AB9F-5E3D2AA460CF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29FCC-F78C-49F8-9E4E-E1AA6A19F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345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0F88-A6CC-47C6-AB9F-5E3D2AA460CF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29FCC-F78C-49F8-9E4E-E1AA6A19F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056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0F88-A6CC-47C6-AB9F-5E3D2AA460CF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29FCC-F78C-49F8-9E4E-E1AA6A19F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88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0F88-A6CC-47C6-AB9F-5E3D2AA460CF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29FCC-F78C-49F8-9E4E-E1AA6A19F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164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0F88-A6CC-47C6-AB9F-5E3D2AA460CF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29FCC-F78C-49F8-9E4E-E1AA6A19F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773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0F88-A6CC-47C6-AB9F-5E3D2AA460CF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29FCC-F78C-49F8-9E4E-E1AA6A19F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992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0F88-A6CC-47C6-AB9F-5E3D2AA460CF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29FCC-F78C-49F8-9E4E-E1AA6A19F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430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0F88-A6CC-47C6-AB9F-5E3D2AA460CF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29FCC-F78C-49F8-9E4E-E1AA6A19F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294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0F88-A6CC-47C6-AB9F-5E3D2AA460CF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29FCC-F78C-49F8-9E4E-E1AA6A19F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0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0F88-A6CC-47C6-AB9F-5E3D2AA460CF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29FCC-F78C-49F8-9E4E-E1AA6A19F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72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0F88-A6CC-47C6-AB9F-5E3D2AA460CF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29FCC-F78C-49F8-9E4E-E1AA6A19F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013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E0F88-A6CC-47C6-AB9F-5E3D2AA460CF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29FCC-F78C-49F8-9E4E-E1AA6A19FC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874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ccwbo.org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http://www.ipa-cbc-programme.eu/images/downloads/Communication%20tools%20and%20outputs/files/Wording_4C%20flag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963" y="1462467"/>
            <a:ext cx="4488543" cy="448854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Εικόνα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5848"/>
            <a:ext cx="4371276" cy="1547412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1522235" y="1684380"/>
            <a:ext cx="9144000" cy="915044"/>
          </a:xfrm>
        </p:spPr>
        <p:txBody>
          <a:bodyPr>
            <a:noAutofit/>
          </a:bodyPr>
          <a:lstStyle/>
          <a:p>
            <a:r>
              <a:rPr lang="en-US" sz="4400" b="1" i="0" u="none" strike="noStrike" baseline="0" dirty="0" smtClean="0">
                <a:solidFill>
                  <a:srgbClr val="34468B"/>
                </a:solidFill>
                <a:latin typeface="DINGreek-Bold"/>
              </a:rPr>
              <a:t>|</a:t>
            </a:r>
            <a:r>
              <a:rPr lang="el-GR" sz="4400" b="1" dirty="0">
                <a:solidFill>
                  <a:srgbClr val="34468B"/>
                </a:solidFill>
                <a:latin typeface="DINGreek-Bold"/>
              </a:rPr>
              <a:t> </a:t>
            </a:r>
            <a:r>
              <a:rPr lang="el-GR" sz="4400" b="1" dirty="0" smtClean="0">
                <a:solidFill>
                  <a:srgbClr val="231F20"/>
                </a:solidFill>
                <a:latin typeface="DINGreek-Bold"/>
              </a:rPr>
              <a:t>ΕΜΠΟΡΙΟ ΧΩΡΙΣ ΣΥΝΟΡΑ </a:t>
            </a:r>
            <a:r>
              <a:rPr lang="en-US" sz="4400" b="1" i="0" u="none" strike="noStrike" baseline="0" dirty="0" smtClean="0">
                <a:solidFill>
                  <a:srgbClr val="34468B"/>
                </a:solidFill>
                <a:latin typeface="DINGreek-Bold"/>
              </a:rPr>
              <a:t>|</a:t>
            </a:r>
            <a:endParaRPr lang="en-US" sz="2400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0" y="5152032"/>
            <a:ext cx="12192000" cy="1005873"/>
          </a:xfrm>
          <a:solidFill>
            <a:srgbClr val="002060">
              <a:alpha val="49000"/>
            </a:srgbClr>
          </a:solidFill>
        </p:spPr>
        <p:txBody>
          <a:bodyPr>
            <a:normAutofit/>
          </a:bodyPr>
          <a:lstStyle/>
          <a:p>
            <a:r>
              <a:rPr lang="el-GR" sz="2800" b="1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Παρουσίαση του Εγχειριδίου Εξαγωγών</a:t>
            </a:r>
          </a:p>
          <a:p>
            <a:r>
              <a:rPr lang="el-GR" b="1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13 Νοεμβρίου 2014</a:t>
            </a:r>
          </a:p>
          <a:p>
            <a:endParaRPr lang="en-US" dirty="0">
              <a:solidFill>
                <a:srgbClr val="231F20"/>
              </a:solidFill>
              <a:latin typeface="DINGreek-Bold"/>
              <a:ea typeface="+mj-ea"/>
              <a:cs typeface="+mj-cs"/>
            </a:endParaRPr>
          </a:p>
        </p:txBody>
      </p:sp>
      <p:pic>
        <p:nvPicPr>
          <p:cNvPr id="8" name="Εικόνα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657" y="209877"/>
            <a:ext cx="2603154" cy="125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19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420" y="1339514"/>
            <a:ext cx="1203159" cy="1203159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240633"/>
            <a:ext cx="10515600" cy="561472"/>
          </a:xfrm>
        </p:spPr>
        <p:txBody>
          <a:bodyPr>
            <a:normAutofit fontScale="90000"/>
          </a:bodyPr>
          <a:lstStyle/>
          <a:p>
            <a:r>
              <a:rPr lang="el-GR" dirty="0" smtClean="0">
                <a:latin typeface="DINGreek-Bold"/>
              </a:rPr>
              <a:t>Τρόποι &amp; Μορφές Συνεργασίας</a:t>
            </a:r>
            <a:endParaRPr lang="en-US" dirty="0">
              <a:latin typeface="DINGreek-Bold"/>
            </a:endParaRPr>
          </a:p>
        </p:txBody>
      </p:sp>
      <p:sp>
        <p:nvSpPr>
          <p:cNvPr id="8" name="Θέση περιεχομένου 4"/>
          <p:cNvSpPr txBox="1">
            <a:spLocks/>
          </p:cNvSpPr>
          <p:nvPr/>
        </p:nvSpPr>
        <p:spPr>
          <a:xfrm>
            <a:off x="822157" y="2406316"/>
            <a:ext cx="4888832" cy="4138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Απευθείας πώληση προϊόντων/ υπηρεσιών</a:t>
            </a:r>
          </a:p>
          <a:p>
            <a:pPr>
              <a:buBlip>
                <a:blip r:embed="rId3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Άμεση επαφή</a:t>
            </a:r>
          </a:p>
          <a:p>
            <a:pPr>
              <a:buBlip>
                <a:blip r:embed="rId3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Μεγαλύτερο διάστημα προσαρμογής</a:t>
            </a:r>
            <a:endParaRPr lang="el-GR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9" name="Στρογγυλεμένο ορθογώνιο 8"/>
          <p:cNvSpPr/>
          <p:nvPr/>
        </p:nvSpPr>
        <p:spPr>
          <a:xfrm>
            <a:off x="838199" y="1652338"/>
            <a:ext cx="4872789" cy="577515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Άμεσες Εξαγωγές</a:t>
            </a:r>
            <a:endParaRPr lang="el-GR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Στρογγυλεμένο ορθογώνιο 9"/>
          <p:cNvSpPr/>
          <p:nvPr/>
        </p:nvSpPr>
        <p:spPr>
          <a:xfrm>
            <a:off x="6481011" y="1652337"/>
            <a:ext cx="4872789" cy="577515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Έμμεσες Εξαγωγές</a:t>
            </a:r>
            <a:endParaRPr lang="el-GR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" name="Θέση περιεχομένου 4"/>
          <p:cNvSpPr txBox="1">
            <a:spLocks/>
          </p:cNvSpPr>
          <p:nvPr/>
        </p:nvSpPr>
        <p:spPr>
          <a:xfrm>
            <a:off x="6481011" y="2406316"/>
            <a:ext cx="4888832" cy="4138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Αντιπρόσωπος</a:t>
            </a:r>
          </a:p>
          <a:p>
            <a:pPr>
              <a:buBlip>
                <a:blip r:embed="rId3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Ξένοι διανομείς</a:t>
            </a:r>
          </a:p>
          <a:p>
            <a:pPr>
              <a:buBlip>
                <a:blip r:embed="rId3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Εταιρίες διαχείρισης εξαγωγών</a:t>
            </a:r>
            <a:endParaRPr lang="el-GR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2" name="Εικόνα 1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60261" y="25949"/>
            <a:ext cx="3731739" cy="1548468"/>
          </a:xfrm>
          <a:prstGeom prst="rect">
            <a:avLst/>
          </a:prstGeom>
        </p:spPr>
      </p:pic>
      <p:pic>
        <p:nvPicPr>
          <p:cNvPr id="13" name="Εικόνα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427" y="59898"/>
            <a:ext cx="2769405" cy="98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3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963" y="1462467"/>
            <a:ext cx="4488543" cy="448854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Εικόνα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5848"/>
            <a:ext cx="4371276" cy="1547412"/>
          </a:xfrm>
          <a:prstGeom prst="rect">
            <a:avLst/>
          </a:prstGeom>
        </p:spPr>
      </p:pic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0" y="3160672"/>
            <a:ext cx="12192000" cy="1005873"/>
          </a:xfrm>
          <a:solidFill>
            <a:srgbClr val="002060">
              <a:alpha val="49000"/>
            </a:srgbClr>
          </a:solidFill>
        </p:spPr>
        <p:txBody>
          <a:bodyPr>
            <a:normAutofit/>
          </a:bodyPr>
          <a:lstStyle/>
          <a:p>
            <a:r>
              <a:rPr lang="el-GR" sz="3200" b="1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2</a:t>
            </a:r>
            <a:r>
              <a:rPr lang="el-GR" sz="3200" b="1" baseline="30000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ο</a:t>
            </a:r>
            <a:r>
              <a:rPr lang="el-GR" sz="3200" b="1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 Μέρος</a:t>
            </a:r>
          </a:p>
          <a:p>
            <a:r>
              <a:rPr lang="el-GR" b="1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Διαδικασίες, Έγγραφα και Ιδιαιτερότητες των Εξαγωγών</a:t>
            </a:r>
          </a:p>
          <a:p>
            <a:endParaRPr lang="en-US" dirty="0">
              <a:solidFill>
                <a:srgbClr val="231F20"/>
              </a:solidFill>
              <a:latin typeface="DINGreek-Bold"/>
              <a:ea typeface="+mj-ea"/>
              <a:cs typeface="+mj-cs"/>
            </a:endParaRPr>
          </a:p>
        </p:txBody>
      </p:sp>
      <p:pic>
        <p:nvPicPr>
          <p:cNvPr id="8" name="Εικόνα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657" y="209877"/>
            <a:ext cx="2603154" cy="125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76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240633"/>
            <a:ext cx="10515600" cy="561472"/>
          </a:xfrm>
        </p:spPr>
        <p:txBody>
          <a:bodyPr>
            <a:noAutofit/>
          </a:bodyPr>
          <a:lstStyle/>
          <a:p>
            <a:r>
              <a:rPr lang="el-GR" sz="3600" dirty="0" smtClean="0">
                <a:latin typeface="DINGreek-Bold"/>
              </a:rPr>
              <a:t>Διαδικασία Εκτέλεσης Παραγγελιών Εξωτερικού</a:t>
            </a:r>
            <a:endParaRPr lang="en-US" sz="3600" dirty="0">
              <a:latin typeface="DINGreek-Bold"/>
            </a:endParaRPr>
          </a:p>
        </p:txBody>
      </p:sp>
      <p:sp>
        <p:nvSpPr>
          <p:cNvPr id="5" name="Θέση περιεχομένου 4"/>
          <p:cNvSpPr>
            <a:spLocks noGrp="1"/>
          </p:cNvSpPr>
          <p:nvPr>
            <p:ph idx="1"/>
          </p:nvPr>
        </p:nvSpPr>
        <p:spPr>
          <a:xfrm>
            <a:off x="838200" y="1020512"/>
            <a:ext cx="10515600" cy="5636961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Εξωγενείς παράγοντες στη διαδικασία εκτέλεσης παραγγελιών εξωτερικού, επηρεάζοντας:</a:t>
            </a:r>
          </a:p>
          <a:p>
            <a:pPr lvl="1">
              <a:buBlip>
                <a:blip r:embed="rId2"/>
              </a:buBlip>
            </a:pPr>
            <a:r>
              <a:rPr lang="el-GR" sz="2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Κόστος προϊόντος</a:t>
            </a:r>
          </a:p>
          <a:p>
            <a:pPr lvl="1">
              <a:buBlip>
                <a:blip r:embed="rId2"/>
              </a:buBlip>
            </a:pPr>
            <a:r>
              <a:rPr lang="el-GR" sz="2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Χρόνος εκτέλεσης παραγγελίας</a:t>
            </a:r>
          </a:p>
          <a:p>
            <a:pPr>
              <a:buBlip>
                <a:blip r:embed="rId2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Τιμολόγηση 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Πληρωμή</a:t>
            </a:r>
            <a:endParaRPr lang="el-GR" sz="3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Blip>
                <a:blip r:embed="rId2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Ασφάλιση εμπορευμάτων</a:t>
            </a:r>
            <a:endParaRPr lang="el-GR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Blip>
                <a:blip r:embed="rId2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Ασφάλιση εξαγωγικών πιστώσεων</a:t>
            </a:r>
          </a:p>
          <a:p>
            <a:pPr>
              <a:buBlip>
                <a:blip r:embed="rId2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Τυποποίηση διαδικασιών</a:t>
            </a:r>
          </a:p>
          <a:p>
            <a:pPr>
              <a:buBlip>
                <a:blip r:embed="rId2"/>
              </a:buBlip>
            </a:pPr>
            <a:endParaRPr lang="el-GR" sz="3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Εικόνα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79242" y="5529343"/>
            <a:ext cx="3121471" cy="1295240"/>
          </a:xfrm>
          <a:prstGeom prst="rect">
            <a:avLst/>
          </a:prstGeom>
        </p:spPr>
      </p:pic>
      <p:pic>
        <p:nvPicPr>
          <p:cNvPr id="7" name="Εικόνα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758" y="5918292"/>
            <a:ext cx="1716437" cy="8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14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Εικόνα 1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381" y="1917286"/>
            <a:ext cx="4731237" cy="473123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240633"/>
            <a:ext cx="10515600" cy="561472"/>
          </a:xfrm>
        </p:spPr>
        <p:txBody>
          <a:bodyPr>
            <a:noAutofit/>
          </a:bodyPr>
          <a:lstStyle/>
          <a:p>
            <a:r>
              <a:rPr lang="el-GR" sz="3600" dirty="0" smtClean="0">
                <a:latin typeface="DINGreek-Bold"/>
              </a:rPr>
              <a:t>Όροι Παράδοσης </a:t>
            </a:r>
            <a:r>
              <a:rPr lang="en-US" sz="3600" dirty="0" smtClean="0">
                <a:latin typeface="DINGreek-Bold"/>
              </a:rPr>
              <a:t>(Incoterms</a:t>
            </a:r>
            <a:r>
              <a:rPr lang="el-GR" sz="3600" dirty="0" smtClean="0">
                <a:latin typeface="DINGreek-Bold"/>
              </a:rPr>
              <a:t>)</a:t>
            </a:r>
            <a:endParaRPr lang="en-US" sz="3600" dirty="0">
              <a:latin typeface="DINGreek-Bold"/>
            </a:endParaRPr>
          </a:p>
        </p:txBody>
      </p:sp>
      <p:sp>
        <p:nvSpPr>
          <p:cNvPr id="5" name="Θέση περιεχομένου 4"/>
          <p:cNvSpPr>
            <a:spLocks noGrp="1"/>
          </p:cNvSpPr>
          <p:nvPr>
            <p:ph idx="1"/>
          </p:nvPr>
        </p:nvSpPr>
        <p:spPr>
          <a:xfrm>
            <a:off x="8265695" y="1826615"/>
            <a:ext cx="3743827" cy="4026313"/>
          </a:xfrm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DAF (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Παραδοτέο στα σύνορα)</a:t>
            </a:r>
            <a:endParaRPr lang="el-GR" sz="2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DES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(Παραδοτέο εκ του πλοίου)</a:t>
            </a:r>
            <a:endParaRPr lang="el-GR" sz="2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DEQ (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Παραδοτέο εκ της προκυμαίας)</a:t>
            </a:r>
            <a:endParaRPr lang="en-US" sz="2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DDU 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(Δασμός απλήρωτος)</a:t>
            </a:r>
            <a:endParaRPr lang="en-US" sz="2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DDP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(Παραδοτέο, δασμός πληρωμένος)</a:t>
            </a:r>
            <a:endParaRPr lang="el-GR" sz="2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Στρογγυλεμένο ορθογώνιο 6"/>
          <p:cNvSpPr/>
          <p:nvPr/>
        </p:nvSpPr>
        <p:spPr>
          <a:xfrm>
            <a:off x="166436" y="1026949"/>
            <a:ext cx="3753851" cy="513348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200" dirty="0" smtClean="0">
                <a:solidFill>
                  <a:schemeClr val="bg1"/>
                </a:solidFill>
              </a:rPr>
              <a:t>Κατηγορίας Ε</a:t>
            </a:r>
            <a:endParaRPr lang="el-GR" sz="2800" dirty="0" smtClean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Στρογγυλεμένο ορθογώνιο 9"/>
          <p:cNvSpPr/>
          <p:nvPr/>
        </p:nvSpPr>
        <p:spPr>
          <a:xfrm>
            <a:off x="166436" y="2650226"/>
            <a:ext cx="3753851" cy="513348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200" dirty="0" smtClean="0">
                <a:solidFill>
                  <a:schemeClr val="bg1"/>
                </a:solidFill>
              </a:rPr>
              <a:t>Κατηγορίας </a:t>
            </a:r>
            <a:r>
              <a:rPr lang="en-US" sz="3200" dirty="0" smtClean="0">
                <a:solidFill>
                  <a:schemeClr val="bg1"/>
                </a:solidFill>
              </a:rPr>
              <a:t>F</a:t>
            </a:r>
            <a:endParaRPr lang="el-GR" sz="2800" dirty="0" smtClean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" name="Θέση περιεχομένου 4"/>
          <p:cNvSpPr txBox="1">
            <a:spLocks/>
          </p:cNvSpPr>
          <p:nvPr/>
        </p:nvSpPr>
        <p:spPr>
          <a:xfrm>
            <a:off x="170448" y="1826615"/>
            <a:ext cx="3749839" cy="537293"/>
          </a:xfrm>
          <a:prstGeom prst="rect">
            <a:avLst/>
          </a:prstGeom>
          <a:ln cap="flat"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EXW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(Εκ του εργοταξίου)</a:t>
            </a:r>
          </a:p>
        </p:txBody>
      </p:sp>
      <p:sp>
        <p:nvSpPr>
          <p:cNvPr id="12" name="Στρογγυλεμένο ορθογώνιο 11"/>
          <p:cNvSpPr/>
          <p:nvPr/>
        </p:nvSpPr>
        <p:spPr>
          <a:xfrm>
            <a:off x="4262184" y="1212817"/>
            <a:ext cx="3743827" cy="513348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200" dirty="0" smtClean="0">
                <a:solidFill>
                  <a:schemeClr val="bg1"/>
                </a:solidFill>
              </a:rPr>
              <a:t>Κατηγορίας </a:t>
            </a:r>
            <a:r>
              <a:rPr lang="en-US" sz="3200" dirty="0" smtClean="0">
                <a:solidFill>
                  <a:schemeClr val="bg1"/>
                </a:solidFill>
              </a:rPr>
              <a:t>C</a:t>
            </a:r>
            <a:endParaRPr lang="el-GR" sz="2800" dirty="0" smtClean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3" name="Θέση περιεχομένου 4"/>
          <p:cNvSpPr txBox="1">
            <a:spLocks/>
          </p:cNvSpPr>
          <p:nvPr/>
        </p:nvSpPr>
        <p:spPr>
          <a:xfrm>
            <a:off x="166436" y="3256757"/>
            <a:ext cx="3753851" cy="2850949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FAS (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Ελεύθερο παράπλευρα του πλοίου)</a:t>
            </a: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FCA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(Ελεύθερο στο μεταφορέα)</a:t>
            </a: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FOB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(Ελεύθερο επί του πλοίου)</a:t>
            </a:r>
            <a:endParaRPr lang="el-GR" sz="2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" name="Στρογγυλεμένο ορθογώνιο 13"/>
          <p:cNvSpPr/>
          <p:nvPr/>
        </p:nvSpPr>
        <p:spPr>
          <a:xfrm>
            <a:off x="8243638" y="1023065"/>
            <a:ext cx="3765884" cy="513348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200" dirty="0" smtClean="0">
                <a:solidFill>
                  <a:schemeClr val="bg1"/>
                </a:solidFill>
              </a:rPr>
              <a:t>Κατηγορίας </a:t>
            </a:r>
            <a:r>
              <a:rPr lang="en-US" sz="3200" dirty="0" smtClean="0">
                <a:solidFill>
                  <a:schemeClr val="bg1"/>
                </a:solidFill>
              </a:rPr>
              <a:t>D</a:t>
            </a:r>
            <a:endParaRPr lang="el-GR" sz="2800" dirty="0" smtClean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5" name="Θέση περιεχομένου 4"/>
          <p:cNvSpPr txBox="1">
            <a:spLocks/>
          </p:cNvSpPr>
          <p:nvPr/>
        </p:nvSpPr>
        <p:spPr>
          <a:xfrm>
            <a:off x="4262184" y="1917286"/>
            <a:ext cx="3743827" cy="3272334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CFR (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Αξία και ναύλος)</a:t>
            </a: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CIF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(Αξία, ασφάλεια &amp; ναύλος)</a:t>
            </a: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CPT (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Μεταφορά πληρωμένη μέχρι…)</a:t>
            </a:r>
            <a:endParaRPr lang="en-US" sz="2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n-US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CIP </a:t>
            </a:r>
            <a:r>
              <a:rPr lang="el-GR" sz="2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(Μεταφορά και ασφάλεια πληρωμένη μέχρι το λιμένα…)</a:t>
            </a:r>
            <a:endParaRPr lang="el-GR" sz="22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06349" y="6125303"/>
            <a:ext cx="2855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b="1" u="sng" dirty="0">
                <a:hlinkClick r:id="rId4"/>
              </a:rPr>
              <a:t>www.iccwbo.org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76065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7" y="4628674"/>
            <a:ext cx="2074397" cy="2074397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240633"/>
            <a:ext cx="10515600" cy="561472"/>
          </a:xfrm>
        </p:spPr>
        <p:txBody>
          <a:bodyPr>
            <a:noAutofit/>
          </a:bodyPr>
          <a:lstStyle/>
          <a:p>
            <a:r>
              <a:rPr lang="el-GR" sz="3600" dirty="0" smtClean="0">
                <a:latin typeface="DINGreek-Bold"/>
              </a:rPr>
              <a:t>Όροι Πληρωμής</a:t>
            </a:r>
            <a:endParaRPr lang="en-US" sz="3600" dirty="0">
              <a:latin typeface="DINGreek-Bold"/>
            </a:endParaRPr>
          </a:p>
        </p:txBody>
      </p:sp>
      <p:sp>
        <p:nvSpPr>
          <p:cNvPr id="5" name="Θέση περιεχομένου 4"/>
          <p:cNvSpPr>
            <a:spLocks noGrp="1"/>
          </p:cNvSpPr>
          <p:nvPr>
            <p:ph idx="1"/>
          </p:nvPr>
        </p:nvSpPr>
        <p:spPr>
          <a:xfrm>
            <a:off x="838200" y="1020512"/>
            <a:ext cx="10515600" cy="5636961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Πληρωμή εκ των προτέρων </a:t>
            </a:r>
            <a:r>
              <a:rPr lang="en-US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T/T – telegraphic transfer</a:t>
            </a: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ή </a:t>
            </a:r>
            <a:r>
              <a:rPr lang="en-US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wire transfer</a:t>
            </a: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</a:p>
          <a:p>
            <a:pPr>
              <a:buBlip>
                <a:blip r:embed="rId3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Ενέγγυα Πίστωση </a:t>
            </a:r>
            <a:r>
              <a:rPr lang="en-US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(L/C – Letter of Credit</a:t>
            </a: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</a:p>
          <a:p>
            <a:pPr>
              <a:buBlip>
                <a:blip r:embed="rId3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Πληρωμή μετά την κατάθεση εγγράφων </a:t>
            </a:r>
            <a:r>
              <a:rPr lang="en-US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(D/P – document against payment</a:t>
            </a: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</a:p>
          <a:p>
            <a:pPr>
              <a:buBlip>
                <a:blip r:embed="rId3"/>
              </a:buBlip>
            </a:pPr>
            <a:endParaRPr lang="el-GR" sz="3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Εικόνα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79242" y="5529343"/>
            <a:ext cx="3121471" cy="1295240"/>
          </a:xfrm>
          <a:prstGeom prst="rect">
            <a:avLst/>
          </a:prstGeom>
        </p:spPr>
      </p:pic>
      <p:pic>
        <p:nvPicPr>
          <p:cNvPr id="7" name="Εικόνα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758" y="5918292"/>
            <a:ext cx="1716437" cy="8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96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300" y="778905"/>
            <a:ext cx="2007363" cy="2007363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288758"/>
            <a:ext cx="10515600" cy="481263"/>
          </a:xfrm>
        </p:spPr>
        <p:txBody>
          <a:bodyPr>
            <a:normAutofit fontScale="90000"/>
          </a:bodyPr>
          <a:lstStyle/>
          <a:p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Τελωνειακές &amp; Φορολογικές Διαδικασίες</a:t>
            </a:r>
            <a:endParaRPr lang="en-US" dirty="0">
              <a:latin typeface="DINGreek-Bold"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836141" y="2356659"/>
            <a:ext cx="4526691" cy="4124352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Φορολογικό έδαφος της Κοινότητας</a:t>
            </a:r>
          </a:p>
          <a:p>
            <a:pPr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Στοιχεία ενδοκοινοτικής παράδοσης</a:t>
            </a:r>
          </a:p>
          <a:p>
            <a:pPr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Καθεστώς ΦΠΑ</a:t>
            </a:r>
          </a:p>
          <a:p>
            <a:pPr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Αποδείξεις</a:t>
            </a:r>
          </a:p>
          <a:p>
            <a:pPr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Σύστημα </a:t>
            </a:r>
            <a:r>
              <a:rPr lang="en-US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VIES</a:t>
            </a:r>
            <a:endParaRPr lang="el-GR" sz="18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Blip>
                <a:blip r:embed="rId3"/>
              </a:buBlip>
            </a:pPr>
            <a:r>
              <a:rPr lang="en-US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Intrastat</a:t>
            </a:r>
            <a:endParaRPr lang="el-GR" sz="18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Τριγωνικές συναλλαγές</a:t>
            </a:r>
          </a:p>
          <a:p>
            <a:pPr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Απαλλαγή ΦΠΑ</a:t>
            </a:r>
          </a:p>
          <a:p>
            <a:pPr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Υπηρεσίες</a:t>
            </a:r>
          </a:p>
          <a:p>
            <a:pPr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Προϊόντα ΕΦΚ</a:t>
            </a:r>
          </a:p>
        </p:txBody>
      </p:sp>
      <p:sp>
        <p:nvSpPr>
          <p:cNvPr id="6" name="Στρογγυλεμένο ορθογώνιο 5"/>
          <p:cNvSpPr/>
          <p:nvPr/>
        </p:nvSpPr>
        <p:spPr>
          <a:xfrm>
            <a:off x="838200" y="1575150"/>
            <a:ext cx="4524632" cy="487123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Ενδοκοινοτικές Συναλλαγές</a:t>
            </a:r>
          </a:p>
        </p:txBody>
      </p:sp>
      <p:sp>
        <p:nvSpPr>
          <p:cNvPr id="8" name="Στρογγυλεμένο ορθογώνιο 7"/>
          <p:cNvSpPr/>
          <p:nvPr/>
        </p:nvSpPr>
        <p:spPr>
          <a:xfrm>
            <a:off x="6820930" y="1575151"/>
            <a:ext cx="4532869" cy="487123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Εξαγωγές</a:t>
            </a:r>
          </a:p>
        </p:txBody>
      </p:sp>
      <p:sp>
        <p:nvSpPr>
          <p:cNvPr id="10" name="Θέση περιεχομένου 2"/>
          <p:cNvSpPr txBox="1">
            <a:spLocks/>
          </p:cNvSpPr>
          <p:nvPr/>
        </p:nvSpPr>
        <p:spPr>
          <a:xfrm>
            <a:off x="6820930" y="2356659"/>
            <a:ext cx="4532869" cy="4124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Θεσμικό πλαίσιο εξ. Εμπορίου – περιορισμοί</a:t>
            </a: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Μέτρα εμπορικής πολιτικής</a:t>
            </a: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Τελωνειακό έδαφος της Ε.Ε. – Τελ. Καθεστώτα</a:t>
            </a: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Δασμολόγιο – κατάταξη – αξία</a:t>
            </a: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ΕΟΦ – </a:t>
            </a:r>
            <a:r>
              <a:rPr lang="en-US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EORI</a:t>
            </a:r>
            <a:endParaRPr lang="el-GR" sz="18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ΓΔ Τελωνείων – Αρχές</a:t>
            </a: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Ηλεκτρονικές διαδικασίες</a:t>
            </a: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Έγγραφα υποστήριξης</a:t>
            </a: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r>
              <a:rPr lang="el-GR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Ειδικά θέματα</a:t>
            </a:r>
            <a:endParaRPr lang="el-GR" sz="1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708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" t="3264" r="48581" b="45592"/>
          <a:stretch/>
        </p:blipFill>
        <p:spPr>
          <a:xfrm>
            <a:off x="1819274" y="228599"/>
            <a:ext cx="8943975" cy="6483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75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Εικόνα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9" t="4813" r="2577" b="4007"/>
          <a:stretch/>
        </p:blipFill>
        <p:spPr>
          <a:xfrm>
            <a:off x="1020425" y="0"/>
            <a:ext cx="10341649" cy="670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36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47" y="4729403"/>
            <a:ext cx="1928070" cy="1928070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240633"/>
            <a:ext cx="10515600" cy="561472"/>
          </a:xfrm>
        </p:spPr>
        <p:txBody>
          <a:bodyPr>
            <a:noAutofit/>
          </a:bodyPr>
          <a:lstStyle/>
          <a:p>
            <a:r>
              <a:rPr lang="el-GR" sz="3600" dirty="0" smtClean="0">
                <a:latin typeface="DINGreek-Bold"/>
              </a:rPr>
              <a:t>Τρόποι Επίλυσης Διεθνών Εμπορικών Διαφορών</a:t>
            </a:r>
            <a:endParaRPr lang="en-US" sz="3600" dirty="0">
              <a:latin typeface="DINGreek-Bold"/>
            </a:endParaRPr>
          </a:p>
        </p:txBody>
      </p:sp>
      <p:sp>
        <p:nvSpPr>
          <p:cNvPr id="5" name="Θέση περιεχομένου 4"/>
          <p:cNvSpPr>
            <a:spLocks noGrp="1"/>
          </p:cNvSpPr>
          <p:nvPr>
            <p:ph idx="1"/>
          </p:nvPr>
        </p:nvSpPr>
        <p:spPr>
          <a:xfrm>
            <a:off x="838200" y="1020512"/>
            <a:ext cx="10515600" cy="5636961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Πολυπλοκότητα νομικών θεμάτων</a:t>
            </a:r>
          </a:p>
          <a:p>
            <a:pPr>
              <a:buBlip>
                <a:blip r:embed="rId3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Διαφορετική έδρα συναλλασσόμενων μερών – Διαφορετικό νομικό πλαίσιο</a:t>
            </a:r>
          </a:p>
          <a:p>
            <a:pPr>
              <a:buBlip>
                <a:blip r:embed="rId3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Απλότητα &amp; Ταχύτητα επίλυσης διαφορών</a:t>
            </a:r>
          </a:p>
          <a:p>
            <a:pPr marL="0" indent="0">
              <a:buNone/>
            </a:pPr>
            <a:endParaRPr lang="el-GR" sz="3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Blip>
                <a:blip r:embed="rId3"/>
              </a:buBlip>
            </a:pPr>
            <a:endParaRPr lang="el-GR" sz="3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Εικόνα 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8171428" y="5021179"/>
            <a:ext cx="3943396" cy="1636294"/>
          </a:xfrm>
          <a:prstGeom prst="rect">
            <a:avLst/>
          </a:prstGeom>
        </p:spPr>
      </p:pic>
      <p:pic>
        <p:nvPicPr>
          <p:cNvPr id="7" name="Εικόνα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214" y="5562340"/>
            <a:ext cx="2769405" cy="98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1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107" y="4698056"/>
            <a:ext cx="2028514" cy="2028514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240633"/>
            <a:ext cx="10515600" cy="561472"/>
          </a:xfrm>
        </p:spPr>
        <p:txBody>
          <a:bodyPr>
            <a:noAutofit/>
          </a:bodyPr>
          <a:lstStyle/>
          <a:p>
            <a:r>
              <a:rPr lang="el-GR" sz="3600" dirty="0" smtClean="0">
                <a:latin typeface="DINGreek-Bold"/>
              </a:rPr>
              <a:t>Εναλλακτικοί Τρόποι Επίλυσης Διαφορών</a:t>
            </a:r>
            <a:endParaRPr lang="en-US" sz="3600" dirty="0">
              <a:latin typeface="DINGreek-Bold"/>
            </a:endParaRPr>
          </a:p>
        </p:txBody>
      </p:sp>
      <p:sp>
        <p:nvSpPr>
          <p:cNvPr id="5" name="Θέση περιεχομένου 4"/>
          <p:cNvSpPr>
            <a:spLocks noGrp="1"/>
          </p:cNvSpPr>
          <p:nvPr>
            <p:ph idx="1"/>
          </p:nvPr>
        </p:nvSpPr>
        <p:spPr>
          <a:xfrm>
            <a:off x="838200" y="1020512"/>
            <a:ext cx="10515600" cy="5636961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Φιλικός διακανονισμός</a:t>
            </a:r>
          </a:p>
          <a:p>
            <a:pPr>
              <a:buBlip>
                <a:blip r:embed="rId3"/>
              </a:buBlip>
            </a:pPr>
            <a:r>
              <a:rPr lang="el-GR" sz="3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Διαιτησία</a:t>
            </a:r>
          </a:p>
          <a:p>
            <a:pPr>
              <a:buBlip>
                <a:blip r:embed="rId3"/>
              </a:buBlip>
            </a:pPr>
            <a:r>
              <a:rPr lang="el-GR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Διαμεσολάβηση ή συνδιαλλαγή</a:t>
            </a:r>
          </a:p>
          <a:p>
            <a:pPr marL="0" indent="0">
              <a:buNone/>
            </a:pPr>
            <a:endParaRPr lang="el-GR" sz="3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endParaRPr lang="el-GR" sz="3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Blip>
                <a:blip r:embed="rId3"/>
              </a:buBlip>
            </a:pPr>
            <a:endParaRPr lang="el-GR" sz="3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Εικόνα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44379" y="4698056"/>
            <a:ext cx="4387282" cy="1820483"/>
          </a:xfrm>
          <a:prstGeom prst="rect">
            <a:avLst/>
          </a:prstGeom>
        </p:spPr>
      </p:pic>
      <p:pic>
        <p:nvPicPr>
          <p:cNvPr id="7" name="Εικόνα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5243415"/>
            <a:ext cx="2779343" cy="134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64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0117"/>
          </a:xfrm>
        </p:spPr>
        <p:txBody>
          <a:bodyPr/>
          <a:lstStyle/>
          <a:p>
            <a:r>
              <a:rPr lang="el-GR" dirty="0" smtClean="0">
                <a:latin typeface="DINGreek-Bold"/>
              </a:rPr>
              <a:t>Εγχειρίδιο Εξαγωγών</a:t>
            </a:r>
            <a:endParaRPr lang="en-US" dirty="0">
              <a:latin typeface="DINGreek-Bold"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Εργαλείο ανάπτυξης επιχειρηματικότητας - εξωστρέφειας</a:t>
            </a:r>
          </a:p>
          <a:p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Ανάλυση βημάτων σε όλα τα στάδια διεθνοποίησης</a:t>
            </a:r>
          </a:p>
          <a:p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Ενδοκοινοτικές Παραδόσεις – Εξαγωγές</a:t>
            </a:r>
          </a:p>
          <a:p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Εμπορευματικές συναλλαγές</a:t>
            </a:r>
            <a:endParaRPr lang="en-US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266733"/>
            <a:ext cx="3616411" cy="1500613"/>
          </a:xfrm>
          <a:prstGeom prst="rect">
            <a:avLst/>
          </a:prstGeom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460261" y="25949"/>
            <a:ext cx="3731739" cy="1548468"/>
          </a:xfrm>
          <a:prstGeom prst="rect">
            <a:avLst/>
          </a:prstGeom>
        </p:spPr>
      </p:pic>
      <p:pic>
        <p:nvPicPr>
          <p:cNvPr id="7" name="Εικόνα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427" y="59898"/>
            <a:ext cx="2769405" cy="980357"/>
          </a:xfrm>
          <a:prstGeom prst="rect">
            <a:avLst/>
          </a:prstGeom>
        </p:spPr>
      </p:pic>
      <p:pic>
        <p:nvPicPr>
          <p:cNvPr id="8" name="Εικόνα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86" y="5761774"/>
            <a:ext cx="1716437" cy="8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32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963" y="1462467"/>
            <a:ext cx="4488543" cy="448854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Εικόνα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5848"/>
            <a:ext cx="4371276" cy="1547412"/>
          </a:xfrm>
          <a:prstGeom prst="rect">
            <a:avLst/>
          </a:prstGeom>
        </p:spPr>
      </p:pic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0" y="2366111"/>
            <a:ext cx="12192000" cy="2152422"/>
          </a:xfrm>
          <a:solidFill>
            <a:srgbClr val="002060">
              <a:alpha val="49000"/>
            </a:srgbClr>
          </a:solidFill>
        </p:spPr>
        <p:txBody>
          <a:bodyPr anchor="ctr">
            <a:normAutofit lnSpcReduction="10000"/>
          </a:bodyPr>
          <a:lstStyle/>
          <a:p>
            <a:r>
              <a:rPr lang="el-GR" sz="3600" b="1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Ευχαριστώ</a:t>
            </a:r>
            <a:r>
              <a:rPr lang="en-US" sz="3600" b="1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.</a:t>
            </a:r>
            <a:endParaRPr lang="el-GR" sz="3600" b="1" dirty="0" smtClean="0">
              <a:solidFill>
                <a:schemeClr val="bg1"/>
              </a:solidFill>
              <a:latin typeface="DINGreek-Bold"/>
              <a:ea typeface="+mj-ea"/>
              <a:cs typeface="+mj-cs"/>
            </a:endParaRPr>
          </a:p>
          <a:p>
            <a:endParaRPr lang="en-US" sz="3600" b="1" dirty="0" smtClean="0">
              <a:solidFill>
                <a:schemeClr val="bg1"/>
              </a:solidFill>
              <a:latin typeface="DINGreek-Bold"/>
              <a:ea typeface="+mj-ea"/>
              <a:cs typeface="+mj-cs"/>
            </a:endParaRPr>
          </a:p>
          <a:p>
            <a:r>
              <a:rPr lang="el-GR" sz="2600" b="1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Βασιλική </a:t>
            </a:r>
            <a:r>
              <a:rPr lang="el-GR" sz="2600" b="1" dirty="0" err="1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Λούντζη</a:t>
            </a:r>
            <a:endParaRPr lang="el-GR" sz="2600" b="1" dirty="0" smtClean="0">
              <a:solidFill>
                <a:schemeClr val="bg1"/>
              </a:solidFill>
              <a:latin typeface="DINGreek-Bold"/>
              <a:ea typeface="+mj-ea"/>
              <a:cs typeface="+mj-cs"/>
            </a:endParaRPr>
          </a:p>
          <a:p>
            <a:r>
              <a:rPr lang="el-GR" sz="2600" b="1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Δικηγόρος – Εντεταλμένη Σύμβουλος ΣΕΒΕ</a:t>
            </a:r>
          </a:p>
        </p:txBody>
      </p:sp>
      <p:pic>
        <p:nvPicPr>
          <p:cNvPr id="8" name="Εικόνα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657" y="209877"/>
            <a:ext cx="2603154" cy="1259354"/>
          </a:xfrm>
          <a:prstGeom prst="rect">
            <a:avLst/>
          </a:prstGeom>
        </p:spPr>
      </p:pic>
      <p:pic>
        <p:nvPicPr>
          <p:cNvPr id="10" name="Picture 15" descr="http://www.ipa-cbc-programme.eu/images/downloads/Communication%20tools%20and%20outputs/files/Wording_4C%20flag.jpg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7" t="42868" r="34821"/>
          <a:stretch>
            <a:fillRect/>
          </a:stretch>
        </p:blipFill>
        <p:spPr bwMode="auto">
          <a:xfrm>
            <a:off x="5532438" y="6380011"/>
            <a:ext cx="1411287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3158172" y="5927294"/>
            <a:ext cx="6159818" cy="369332"/>
          </a:xfrm>
          <a:prstGeom prst="rect">
            <a:avLst/>
          </a:prstGeom>
          <a:noFill/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 sz="16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ctr">
              <a:defRPr sz="16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ctr">
              <a:defRPr sz="16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ctr">
              <a:defRPr sz="16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ctr">
              <a:defRPr sz="16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l-GR" altLang="el-GR" sz="900" dirty="0"/>
              <a:t>Το Έργο συγχρηματοδοτείται από την Ευρωπαϊκή Ένωση και από Εθνικούς Πόρους των συμμετεχουσών χωρών στο πλαίσιο του Διασυνοριακού Προγράμματος ΙΡΑ «Ελλάδα – πρώην Γιουγκοσλαβική Δημοκρατία της Μακεδονίας 2007-2013» </a:t>
            </a:r>
            <a:endParaRPr lang="el-GR" altLang="el-GR" sz="900" dirty="0"/>
          </a:p>
        </p:txBody>
      </p:sp>
    </p:spTree>
    <p:extLst>
      <p:ext uri="{BB962C8B-B14F-4D97-AF65-F5344CB8AC3E}">
        <p14:creationId xmlns:p14="http://schemas.microsoft.com/office/powerpoint/2010/main" val="293667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316999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el-GR" dirty="0" smtClean="0">
                <a:latin typeface="DINGreek-Bold"/>
              </a:rPr>
              <a:t>Περιεχόμενα</a:t>
            </a:r>
            <a:endParaRPr lang="en-US" dirty="0">
              <a:latin typeface="DINGreek-Bold"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021931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Διάγνωση εξαγωγικής ετοιμότητας</a:t>
            </a:r>
          </a:p>
          <a:p>
            <a:pPr lvl="1"/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Παράγοντες – </a:t>
            </a:r>
            <a:r>
              <a:rPr lang="en-US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SWOT</a:t>
            </a:r>
            <a:endParaRPr lang="el-GR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Εξαγωγικά κίνητρα</a:t>
            </a:r>
          </a:p>
          <a:p>
            <a:pPr lvl="1"/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Ενδογενή</a:t>
            </a:r>
          </a:p>
          <a:p>
            <a:pPr lvl="1"/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Εξωγενή</a:t>
            </a:r>
          </a:p>
          <a:p>
            <a:pPr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Προϊοντική στρατηγική </a:t>
            </a:r>
            <a:endParaRPr lang="en-US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Έρευνα αγοράς</a:t>
            </a:r>
          </a:p>
          <a:p>
            <a:pPr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Εξαγωγικό</a:t>
            </a:r>
            <a:r>
              <a:rPr lang="en-US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Marketing Mix </a:t>
            </a: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–</a:t>
            </a:r>
            <a:r>
              <a:rPr lang="en-US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Marketing Plan</a:t>
            </a:r>
          </a:p>
          <a:p>
            <a:pPr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Τρόποι &amp; Μορφές συνεργασίας</a:t>
            </a:r>
            <a:endParaRPr lang="el-GR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001" y="119372"/>
            <a:ext cx="3599999" cy="1493803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035" y="119372"/>
            <a:ext cx="2722865" cy="96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11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04896"/>
          </a:xfrm>
        </p:spPr>
        <p:txBody>
          <a:bodyPr>
            <a:normAutofit fontScale="90000"/>
          </a:bodyPr>
          <a:lstStyle/>
          <a:p>
            <a:r>
              <a:rPr lang="el-GR" dirty="0" smtClean="0">
                <a:latin typeface="DINGreek-Bold"/>
              </a:rPr>
              <a:t>Περιεχόμενα</a:t>
            </a:r>
            <a:endParaRPr lang="en-US" dirty="0">
              <a:latin typeface="DINGreek-Bold"/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021931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Διαδικασία εκτέλεσης παραγγελιών εξωτερικού</a:t>
            </a:r>
          </a:p>
          <a:p>
            <a:pPr lvl="1"/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Τιμολόγηση </a:t>
            </a:r>
            <a:endParaRPr lang="en-US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/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Αποστολή – Μεταφορά &amp; Ασφάλιση</a:t>
            </a:r>
          </a:p>
          <a:p>
            <a:pPr lvl="1"/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Εξαγωγικές πιστώσεις</a:t>
            </a:r>
          </a:p>
          <a:p>
            <a:pPr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Όροι Παράδοσης (</a:t>
            </a:r>
            <a:r>
              <a:rPr lang="en-US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Incoterms</a:t>
            </a: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) – Όροι πληρωμής Διεθνών Συναλλαγών</a:t>
            </a:r>
          </a:p>
          <a:p>
            <a:pPr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Τελωνειακές &amp; Φορολογικές Διαδικασίες – Απαιτούμενα Έγγραφα</a:t>
            </a:r>
          </a:p>
          <a:p>
            <a:pPr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Ιδιαιτερότητες, αρμοδιότητες &amp; τρόποι επίλυσης διαφορών</a:t>
            </a:r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79242" y="5529343"/>
            <a:ext cx="3121471" cy="1295240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758" y="5918292"/>
            <a:ext cx="1716437" cy="8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8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963" y="1462467"/>
            <a:ext cx="4488543" cy="448854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Εικόνα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5848"/>
            <a:ext cx="4371276" cy="1547412"/>
          </a:xfrm>
          <a:prstGeom prst="rect">
            <a:avLst/>
          </a:prstGeom>
        </p:spPr>
      </p:pic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0" y="3160672"/>
            <a:ext cx="12192000" cy="1005873"/>
          </a:xfrm>
          <a:solidFill>
            <a:srgbClr val="002060">
              <a:alpha val="49000"/>
            </a:srgbClr>
          </a:solidFill>
        </p:spPr>
        <p:txBody>
          <a:bodyPr>
            <a:normAutofit/>
          </a:bodyPr>
          <a:lstStyle/>
          <a:p>
            <a:r>
              <a:rPr lang="el-GR" sz="3200" b="1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1</a:t>
            </a:r>
            <a:r>
              <a:rPr lang="el-GR" sz="3200" b="1" baseline="30000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ο</a:t>
            </a:r>
            <a:r>
              <a:rPr lang="el-GR" sz="3200" b="1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 Μέρος</a:t>
            </a:r>
          </a:p>
          <a:p>
            <a:r>
              <a:rPr lang="el-GR" b="1" dirty="0" smtClean="0">
                <a:solidFill>
                  <a:schemeClr val="bg1"/>
                </a:solidFill>
                <a:latin typeface="DINGreek-Bold"/>
                <a:ea typeface="+mj-ea"/>
                <a:cs typeface="+mj-cs"/>
              </a:rPr>
              <a:t>Από τη Διάγνωση της Εξαγωγικής Ετοιμότητας στο σχεδιασμό της Εξαγωγής</a:t>
            </a:r>
          </a:p>
          <a:p>
            <a:endParaRPr lang="en-US" dirty="0">
              <a:solidFill>
                <a:srgbClr val="231F20"/>
              </a:solidFill>
              <a:latin typeface="DINGreek-Bold"/>
              <a:ea typeface="+mj-ea"/>
              <a:cs typeface="+mj-cs"/>
            </a:endParaRPr>
          </a:p>
        </p:txBody>
      </p:sp>
      <p:pic>
        <p:nvPicPr>
          <p:cNvPr id="8" name="Εικόνα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657" y="209877"/>
            <a:ext cx="2603154" cy="125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240633"/>
            <a:ext cx="10515600" cy="561472"/>
          </a:xfrm>
        </p:spPr>
        <p:txBody>
          <a:bodyPr>
            <a:normAutofit fontScale="90000"/>
          </a:bodyPr>
          <a:lstStyle/>
          <a:p>
            <a:r>
              <a:rPr lang="el-GR" dirty="0" smtClean="0">
                <a:latin typeface="DINGreek-Bold"/>
              </a:rPr>
              <a:t>Διάγνωση Εξαγωγικής Ετοιμότητας</a:t>
            </a:r>
            <a:endParaRPr lang="en-US" dirty="0">
              <a:latin typeface="DINGreek-Bold"/>
            </a:endParaRPr>
          </a:p>
        </p:txBody>
      </p:sp>
      <p:sp>
        <p:nvSpPr>
          <p:cNvPr id="5" name="Θέση περιεχομένου 4"/>
          <p:cNvSpPr>
            <a:spLocks noGrp="1"/>
          </p:cNvSpPr>
          <p:nvPr>
            <p:ph idx="1"/>
          </p:nvPr>
        </p:nvSpPr>
        <p:spPr>
          <a:xfrm>
            <a:off x="453190" y="1905330"/>
            <a:ext cx="5438274" cy="4456616"/>
          </a:xfrm>
        </p:spPr>
        <p:txBody>
          <a:bodyPr>
            <a:normAutofit fontScale="92500"/>
          </a:bodyPr>
          <a:lstStyle/>
          <a:p>
            <a:r>
              <a:rPr lang="el-GR" dirty="0" smtClean="0"/>
              <a:t>Δέσμευση – Καταμερισμός χρόνου</a:t>
            </a:r>
          </a:p>
          <a:p>
            <a:r>
              <a:rPr lang="el-GR" dirty="0" smtClean="0"/>
              <a:t>Βάσεις στην εγχώρια αγορά</a:t>
            </a:r>
          </a:p>
          <a:p>
            <a:r>
              <a:rPr lang="el-GR" dirty="0" smtClean="0"/>
              <a:t>Διαθεσιμότητα πόρων</a:t>
            </a:r>
          </a:p>
          <a:p>
            <a:r>
              <a:rPr lang="el-GR" dirty="0" smtClean="0"/>
              <a:t>Αποτελεσματικός σχεδιασμός</a:t>
            </a:r>
          </a:p>
          <a:p>
            <a:r>
              <a:rPr lang="el-GR" dirty="0" smtClean="0"/>
              <a:t>Γνώση - Πληροφόρηση</a:t>
            </a:r>
          </a:p>
          <a:p>
            <a:r>
              <a:rPr lang="el-GR" dirty="0" smtClean="0"/>
              <a:t>Στόχευση</a:t>
            </a:r>
          </a:p>
          <a:p>
            <a:r>
              <a:rPr lang="el-GR" dirty="0" smtClean="0"/>
              <a:t>Δυνατότητες (</a:t>
            </a:r>
            <a:r>
              <a:rPr lang="en-US" dirty="0" smtClean="0"/>
              <a:t>Capacity</a:t>
            </a:r>
            <a:r>
              <a:rPr lang="el-GR" dirty="0" smtClean="0"/>
              <a:t>) - Προσωπικό</a:t>
            </a:r>
          </a:p>
          <a:p>
            <a:r>
              <a:rPr lang="el-GR" dirty="0" smtClean="0"/>
              <a:t>Έρευνα αγοράς</a:t>
            </a:r>
          </a:p>
          <a:p>
            <a:r>
              <a:rPr lang="el-GR" dirty="0" smtClean="0"/>
              <a:t>Μέθοδοι εισαγωγής</a:t>
            </a:r>
            <a:endParaRPr lang="en-US" dirty="0"/>
          </a:p>
        </p:txBody>
      </p:sp>
      <p:pic>
        <p:nvPicPr>
          <p:cNvPr id="6" name="Εικόνα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517" y="1064960"/>
            <a:ext cx="5560356" cy="529698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Στρογγυλεμένο ορθογώνιο 6"/>
          <p:cNvSpPr/>
          <p:nvPr/>
        </p:nvSpPr>
        <p:spPr>
          <a:xfrm>
            <a:off x="453190" y="1064960"/>
            <a:ext cx="5438274" cy="577515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Παράγοντες</a:t>
            </a:r>
            <a:endParaRPr lang="el-GR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3929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240633"/>
            <a:ext cx="10515600" cy="561472"/>
          </a:xfrm>
        </p:spPr>
        <p:txBody>
          <a:bodyPr>
            <a:normAutofit fontScale="90000"/>
          </a:bodyPr>
          <a:lstStyle/>
          <a:p>
            <a:r>
              <a:rPr lang="el-GR" dirty="0" smtClean="0">
                <a:latin typeface="DINGreek-Bold"/>
              </a:rPr>
              <a:t>Εξαγωγικά Κίνητρα</a:t>
            </a:r>
            <a:endParaRPr lang="en-US" dirty="0">
              <a:latin typeface="DINGreek-Bold"/>
            </a:endParaRPr>
          </a:p>
        </p:txBody>
      </p:sp>
      <p:sp>
        <p:nvSpPr>
          <p:cNvPr id="5" name="Θέση περιεχομένου 4"/>
          <p:cNvSpPr>
            <a:spLocks noGrp="1"/>
          </p:cNvSpPr>
          <p:nvPr>
            <p:ph idx="1"/>
          </p:nvPr>
        </p:nvSpPr>
        <p:spPr>
          <a:xfrm>
            <a:off x="6625388" y="2252077"/>
            <a:ext cx="4989096" cy="4148721"/>
          </a:xfrm>
        </p:spPr>
        <p:txBody>
          <a:bodyPr>
            <a:normAutofit/>
          </a:bodyPr>
          <a:lstStyle/>
          <a:p>
            <a:r>
              <a:rPr lang="el-GR" dirty="0" smtClean="0"/>
              <a:t>Τοπικός ανταγωνισμός</a:t>
            </a:r>
          </a:p>
          <a:p>
            <a:r>
              <a:rPr lang="el-GR" dirty="0" smtClean="0"/>
              <a:t>Μέγεθος αγοράς – κορεσμός</a:t>
            </a:r>
          </a:p>
          <a:p>
            <a:r>
              <a:rPr lang="el-GR" dirty="0" smtClean="0"/>
              <a:t>Νέες ευκαιρίες</a:t>
            </a:r>
          </a:p>
          <a:p>
            <a:r>
              <a:rPr lang="el-GR" dirty="0" smtClean="0"/>
              <a:t>Νέοι συνεργάτες</a:t>
            </a:r>
          </a:p>
          <a:p>
            <a:endParaRPr lang="en-US" dirty="0"/>
          </a:p>
        </p:txBody>
      </p:sp>
      <p:sp>
        <p:nvSpPr>
          <p:cNvPr id="7" name="Στρογγυλεμένο ορθογώνιο 6"/>
          <p:cNvSpPr/>
          <p:nvPr/>
        </p:nvSpPr>
        <p:spPr>
          <a:xfrm>
            <a:off x="6625388" y="1238334"/>
            <a:ext cx="4989095" cy="577515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Εξωγενή</a:t>
            </a:r>
            <a:endParaRPr lang="el-GR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Θέση περιεχομένου 4"/>
          <p:cNvSpPr txBox="1">
            <a:spLocks/>
          </p:cNvSpPr>
          <p:nvPr/>
        </p:nvSpPr>
        <p:spPr>
          <a:xfrm>
            <a:off x="838200" y="2252076"/>
            <a:ext cx="4953000" cy="414872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 smtClean="0"/>
              <a:t>Οικονομίες κλίμακας</a:t>
            </a:r>
          </a:p>
          <a:p>
            <a:r>
              <a:rPr lang="el-GR" dirty="0" smtClean="0"/>
              <a:t>Διαφοροποίηση</a:t>
            </a:r>
          </a:p>
          <a:p>
            <a:r>
              <a:rPr lang="el-GR" dirty="0" smtClean="0"/>
              <a:t>Παραγωγική δυναμικότητα</a:t>
            </a:r>
          </a:p>
          <a:p>
            <a:r>
              <a:rPr lang="el-GR" dirty="0" smtClean="0"/>
              <a:t>Αύξηση κερδών</a:t>
            </a:r>
          </a:p>
          <a:p>
            <a:r>
              <a:rPr lang="el-GR" dirty="0" smtClean="0"/>
              <a:t>Ποιότητα – Καινοτομία</a:t>
            </a:r>
          </a:p>
          <a:p>
            <a:r>
              <a:rPr lang="el-GR" dirty="0" smtClean="0"/>
              <a:t>Αύξηση πωλήσεων</a:t>
            </a:r>
          </a:p>
          <a:p>
            <a:r>
              <a:rPr lang="el-GR" dirty="0"/>
              <a:t>Εξομάλυνση εποχιακών </a:t>
            </a:r>
            <a:r>
              <a:rPr lang="el-GR" dirty="0" smtClean="0"/>
              <a:t>πωλήσεων</a:t>
            </a:r>
          </a:p>
          <a:p>
            <a:r>
              <a:rPr lang="el-GR" dirty="0" smtClean="0"/>
              <a:t>Μοναδικότητα</a:t>
            </a:r>
          </a:p>
        </p:txBody>
      </p:sp>
      <p:sp>
        <p:nvSpPr>
          <p:cNvPr id="9" name="Στρογγυλεμένο ορθογώνιο 8"/>
          <p:cNvSpPr/>
          <p:nvPr/>
        </p:nvSpPr>
        <p:spPr>
          <a:xfrm>
            <a:off x="774032" y="1238333"/>
            <a:ext cx="5017168" cy="577515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Ενδογενή</a:t>
            </a:r>
            <a:endParaRPr lang="el-GR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" name="Εικόνα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79242" y="5529343"/>
            <a:ext cx="3121471" cy="1295240"/>
          </a:xfrm>
          <a:prstGeom prst="rect">
            <a:avLst/>
          </a:prstGeom>
        </p:spPr>
      </p:pic>
      <p:pic>
        <p:nvPicPr>
          <p:cNvPr id="11" name="Εικόνα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758" y="5918292"/>
            <a:ext cx="1716437" cy="8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11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240633"/>
            <a:ext cx="10515600" cy="561472"/>
          </a:xfrm>
        </p:spPr>
        <p:txBody>
          <a:bodyPr>
            <a:normAutofit fontScale="90000"/>
          </a:bodyPr>
          <a:lstStyle/>
          <a:p>
            <a:r>
              <a:rPr lang="el-GR" dirty="0" smtClean="0">
                <a:latin typeface="DINGreek-Bold"/>
              </a:rPr>
              <a:t>Στρατηγική </a:t>
            </a:r>
            <a:endParaRPr lang="en-US" dirty="0">
              <a:latin typeface="DINGreek-Bold"/>
            </a:endParaRPr>
          </a:p>
        </p:txBody>
      </p:sp>
      <p:sp>
        <p:nvSpPr>
          <p:cNvPr id="5" name="Θέση περιεχομένου 4"/>
          <p:cNvSpPr>
            <a:spLocks noGrp="1"/>
          </p:cNvSpPr>
          <p:nvPr>
            <p:ph idx="1"/>
          </p:nvPr>
        </p:nvSpPr>
        <p:spPr>
          <a:xfrm>
            <a:off x="7411452" y="4315325"/>
            <a:ext cx="4523874" cy="2101518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Προσαρμογή προϊόντος στην αγορά στόχο</a:t>
            </a:r>
          </a:p>
          <a:p>
            <a:pPr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Νέα αγορά + Βελτιωμένο προϊόν</a:t>
            </a:r>
          </a:p>
        </p:txBody>
      </p:sp>
      <p:sp>
        <p:nvSpPr>
          <p:cNvPr id="7" name="Στρογγυλεμένο ορθογώνιο 6"/>
          <p:cNvSpPr/>
          <p:nvPr/>
        </p:nvSpPr>
        <p:spPr>
          <a:xfrm>
            <a:off x="7411452" y="802105"/>
            <a:ext cx="4523874" cy="417095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Ανάπτυξη Αγοράς</a:t>
            </a:r>
            <a:endParaRPr lang="el-GR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8" name="Εικόνα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802105"/>
            <a:ext cx="6365746" cy="342770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Στρογγυλεμένο ορθογώνιο 8"/>
          <p:cNvSpPr/>
          <p:nvPr/>
        </p:nvSpPr>
        <p:spPr>
          <a:xfrm>
            <a:off x="7411452" y="3609474"/>
            <a:ext cx="4523874" cy="417095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Διαφοροποίηση </a:t>
            </a:r>
            <a:endParaRPr lang="el-GR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Θέση περιεχομένου 4"/>
          <p:cNvSpPr txBox="1">
            <a:spLocks/>
          </p:cNvSpPr>
          <p:nvPr/>
        </p:nvSpPr>
        <p:spPr>
          <a:xfrm>
            <a:off x="7563852" y="1515978"/>
            <a:ext cx="4523874" cy="210151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Είσοδος με τυποποιημένο προϊόν</a:t>
            </a:r>
          </a:p>
          <a:p>
            <a:pPr>
              <a:buFont typeface="Arial" panose="020B0604020202020204" pitchFamily="34" charset="0"/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Επεμβάσεις σε:</a:t>
            </a:r>
          </a:p>
          <a:p>
            <a:pPr lvl="1">
              <a:buFont typeface="Arial" panose="020B0604020202020204" pitchFamily="34" charset="0"/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Τιμολόγηση</a:t>
            </a:r>
          </a:p>
          <a:p>
            <a:pPr lvl="1">
              <a:buFont typeface="Arial" panose="020B0604020202020204" pitchFamily="34" charset="0"/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Κανάλια διανομής</a:t>
            </a:r>
          </a:p>
          <a:p>
            <a:pPr lvl="1">
              <a:buFont typeface="Arial" panose="020B0604020202020204" pitchFamily="34" charset="0"/>
              <a:buBlip>
                <a:blip r:embed="rId2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Μίγμα προβολής</a:t>
            </a:r>
          </a:p>
        </p:txBody>
      </p:sp>
      <p:sp>
        <p:nvSpPr>
          <p:cNvPr id="11" name="Θέση περιεχομένου 4"/>
          <p:cNvSpPr txBox="1">
            <a:spLocks/>
          </p:cNvSpPr>
          <p:nvPr/>
        </p:nvSpPr>
        <p:spPr>
          <a:xfrm>
            <a:off x="2568146" y="5713491"/>
            <a:ext cx="3554583" cy="703352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Συνήθως υιοθετείται μία στρατηγική στο μέσο των δύο</a:t>
            </a:r>
          </a:p>
        </p:txBody>
      </p:sp>
      <p:pic>
        <p:nvPicPr>
          <p:cNvPr id="12" name="Εικόνα 1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838200" y="5462663"/>
            <a:ext cx="1729946" cy="71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3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Εικόνα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5985" y="5947692"/>
            <a:ext cx="2571523" cy="910308"/>
          </a:xfrm>
          <a:prstGeom prst="rect">
            <a:avLst/>
          </a:prstGeom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8200" y="240633"/>
            <a:ext cx="10515600" cy="561472"/>
          </a:xfrm>
        </p:spPr>
        <p:txBody>
          <a:bodyPr>
            <a:normAutofit fontScale="90000"/>
          </a:bodyPr>
          <a:lstStyle/>
          <a:p>
            <a:r>
              <a:rPr lang="el-GR" dirty="0" smtClean="0">
                <a:latin typeface="DINGreek-Bold"/>
              </a:rPr>
              <a:t>Εξαγωγικό </a:t>
            </a:r>
            <a:r>
              <a:rPr lang="en-US" dirty="0" smtClean="0">
                <a:latin typeface="DINGreek-Bold"/>
              </a:rPr>
              <a:t>Marketing Plan</a:t>
            </a:r>
            <a:endParaRPr lang="en-US" dirty="0">
              <a:latin typeface="DINGreek-Bold"/>
            </a:endParaRPr>
          </a:p>
        </p:txBody>
      </p:sp>
      <p:sp>
        <p:nvSpPr>
          <p:cNvPr id="5" name="Θέση περιεχομένου 4"/>
          <p:cNvSpPr>
            <a:spLocks noGrp="1"/>
          </p:cNvSpPr>
          <p:nvPr>
            <p:ph idx="1"/>
          </p:nvPr>
        </p:nvSpPr>
        <p:spPr>
          <a:xfrm>
            <a:off x="838200" y="1020514"/>
            <a:ext cx="10515600" cy="631824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Συγκεκριμένο προϊόν </a:t>
            </a: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Wingdings" panose="05000000000000000000" pitchFamily="2" charset="2"/>
              </a:rPr>
              <a:t></a:t>
            </a: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στρατηγική </a:t>
            </a: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Wingdings" panose="05000000000000000000" pitchFamily="2" charset="2"/>
              </a:rPr>
              <a:t></a:t>
            </a: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στόχοι </a:t>
            </a: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Wingdings" panose="05000000000000000000" pitchFamily="2" charset="2"/>
              </a:rPr>
              <a:t></a:t>
            </a:r>
            <a:r>
              <a:rPr lang="el-G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μέσα</a:t>
            </a:r>
            <a:endParaRPr lang="el-GR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Θέση περιεχομένου 4"/>
          <p:cNvSpPr txBox="1">
            <a:spLocks/>
          </p:cNvSpPr>
          <p:nvPr/>
        </p:nvSpPr>
        <p:spPr>
          <a:xfrm>
            <a:off x="838199" y="2406316"/>
            <a:ext cx="7888705" cy="4138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 smtClean="0"/>
              <a:t>Καθορισμός στόχου</a:t>
            </a:r>
          </a:p>
          <a:p>
            <a:r>
              <a:rPr lang="el-GR" dirty="0" smtClean="0"/>
              <a:t>Επίπεδο εξαγωγικής ετοιμότητας</a:t>
            </a:r>
          </a:p>
          <a:p>
            <a:r>
              <a:rPr lang="el-GR" dirty="0" smtClean="0"/>
              <a:t>Ανάλυση προϊόντος</a:t>
            </a:r>
          </a:p>
          <a:p>
            <a:r>
              <a:rPr lang="el-GR" dirty="0" smtClean="0"/>
              <a:t>Ανάλυση αγοράς – στόχου</a:t>
            </a:r>
          </a:p>
          <a:p>
            <a:r>
              <a:rPr lang="el-GR" dirty="0" smtClean="0"/>
              <a:t>Στρατηγική εισόδου</a:t>
            </a:r>
          </a:p>
          <a:p>
            <a:r>
              <a:rPr lang="el-GR" dirty="0" smtClean="0"/>
              <a:t>Μίγμα </a:t>
            </a:r>
            <a:r>
              <a:rPr lang="en-US" dirty="0" smtClean="0"/>
              <a:t>Marketing</a:t>
            </a:r>
            <a:endParaRPr lang="el-GR" dirty="0" smtClean="0"/>
          </a:p>
          <a:p>
            <a:r>
              <a:rPr lang="el-GR" dirty="0" smtClean="0"/>
              <a:t>Σχέδιο Δράσης</a:t>
            </a:r>
            <a:endParaRPr lang="en-US" dirty="0"/>
          </a:p>
        </p:txBody>
      </p:sp>
      <p:sp>
        <p:nvSpPr>
          <p:cNvPr id="9" name="Στρογγυλεμένο ορθογώνιο 8"/>
          <p:cNvSpPr/>
          <p:nvPr/>
        </p:nvSpPr>
        <p:spPr>
          <a:xfrm>
            <a:off x="838200" y="1652338"/>
            <a:ext cx="5017168" cy="577515"/>
          </a:xfrm>
          <a:prstGeom prst="roundRect">
            <a:avLst/>
          </a:prstGeom>
          <a:solidFill>
            <a:srgbClr val="473B6E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Εξατομικευμένο </a:t>
            </a:r>
            <a:r>
              <a:rPr lang="en-US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Marketing Plan</a:t>
            </a:r>
            <a:endParaRPr lang="el-GR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3" name="Εικόνα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642" y="32085"/>
            <a:ext cx="1620253" cy="1620253"/>
          </a:xfrm>
          <a:prstGeom prst="rect">
            <a:avLst/>
          </a:prstGeom>
        </p:spPr>
      </p:pic>
      <p:pic>
        <p:nvPicPr>
          <p:cNvPr id="7" name="Εικόνα 6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8871284" y="5480084"/>
            <a:ext cx="3320716" cy="137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92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</TotalTime>
  <Words>563</Words>
  <Application>Microsoft Office PowerPoint</Application>
  <PresentationFormat>Ευρεία οθόνη</PresentationFormat>
  <Paragraphs>154</Paragraphs>
  <Slides>20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6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20</vt:i4>
      </vt:variant>
    </vt:vector>
  </HeadingPairs>
  <TitlesOfParts>
    <vt:vector size="27" baseType="lpstr">
      <vt:lpstr>Arial Unicode MS</vt:lpstr>
      <vt:lpstr>Arial</vt:lpstr>
      <vt:lpstr>Calibri</vt:lpstr>
      <vt:lpstr>Calibri Light</vt:lpstr>
      <vt:lpstr>DINGreek-Bold</vt:lpstr>
      <vt:lpstr>Wingdings</vt:lpstr>
      <vt:lpstr>Θέμα του Office</vt:lpstr>
      <vt:lpstr>| ΕΜΠΟΡΙΟ ΧΩΡΙΣ ΣΥΝΟΡΑ |</vt:lpstr>
      <vt:lpstr>Εγχειρίδιο Εξαγωγών</vt:lpstr>
      <vt:lpstr>Περιεχόμενα</vt:lpstr>
      <vt:lpstr>Περιεχόμενα</vt:lpstr>
      <vt:lpstr>Παρουσίαση του PowerPoint</vt:lpstr>
      <vt:lpstr>Διάγνωση Εξαγωγικής Ετοιμότητας</vt:lpstr>
      <vt:lpstr>Εξαγωγικά Κίνητρα</vt:lpstr>
      <vt:lpstr>Στρατηγική </vt:lpstr>
      <vt:lpstr>Εξαγωγικό Marketing Plan</vt:lpstr>
      <vt:lpstr>Τρόποι &amp; Μορφές Συνεργασίας</vt:lpstr>
      <vt:lpstr>Παρουσίαση του PowerPoint</vt:lpstr>
      <vt:lpstr>Διαδικασία Εκτέλεσης Παραγγελιών Εξωτερικού</vt:lpstr>
      <vt:lpstr>Όροι Παράδοσης (Incoterms)</vt:lpstr>
      <vt:lpstr>Όροι Πληρωμής</vt:lpstr>
      <vt:lpstr>Τελωνειακές &amp; Φορολογικές Διαδικασίες</vt:lpstr>
      <vt:lpstr>Παρουσίαση του PowerPoint</vt:lpstr>
      <vt:lpstr>Παρουσίαση του PowerPoint</vt:lpstr>
      <vt:lpstr>Τρόποι Επίλυσης Διεθνών Εμπορικών Διαφορών</vt:lpstr>
      <vt:lpstr>Εναλλακτικοί Τρόποι Επίλυσης Διαφορών</vt:lpstr>
      <vt:lpstr>Παρουσίαση του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| ΕΜΠΟΡΙΟ ΧΩΡΙΣ ΣΥΝΟΡΑ|</dc:title>
  <dc:creator>alex paz</dc:creator>
  <cp:lastModifiedBy>georgia k</cp:lastModifiedBy>
  <cp:revision>51</cp:revision>
  <dcterms:created xsi:type="dcterms:W3CDTF">2014-11-11T11:40:54Z</dcterms:created>
  <dcterms:modified xsi:type="dcterms:W3CDTF">2014-11-13T13:49:41Z</dcterms:modified>
</cp:coreProperties>
</file>