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78" r:id="rId4"/>
    <p:sldId id="258" r:id="rId5"/>
    <p:sldId id="267" r:id="rId6"/>
    <p:sldId id="276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95" r:id="rId21"/>
    <p:sldId id="286" r:id="rId22"/>
    <p:sldId id="281" r:id="rId23"/>
    <p:sldId id="296" r:id="rId24"/>
    <p:sldId id="289" r:id="rId25"/>
    <p:sldId id="299" r:id="rId26"/>
    <p:sldId id="300" r:id="rId27"/>
    <p:sldId id="280" r:id="rId28"/>
    <p:sldId id="290" r:id="rId29"/>
    <p:sldId id="282" r:id="rId30"/>
    <p:sldId id="291" r:id="rId31"/>
    <p:sldId id="283" r:id="rId32"/>
    <p:sldId id="297" r:id="rId33"/>
    <p:sldId id="284" r:id="rId34"/>
    <p:sldId id="292" r:id="rId35"/>
    <p:sldId id="287" r:id="rId36"/>
    <p:sldId id="298" r:id="rId37"/>
    <p:sldId id="285" r:id="rId38"/>
    <p:sldId id="293" r:id="rId39"/>
    <p:sldId id="294" r:id="rId40"/>
    <p:sldId id="274" r:id="rId41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282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F:\02-MAN\10-WINNERSFUND\BP%20ver%204\4.1.x\Statistics%20CP1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'CFPs NEW'!$A$1</c:f>
              <c:strCache>
                <c:ptCount val="1"/>
                <c:pt idx="0">
                  <c:v>Crowdfunding Platforms (CFPs)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Myriad Pro" pitchFamily="34" charset="0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'CFPs NEW'!$A$3:$G$3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'CFPs NEW'!$A$4:$G$4</c:f>
              <c:numCache>
                <c:formatCode>General</c:formatCode>
                <c:ptCount val="7"/>
                <c:pt idx="0">
                  <c:v>77</c:v>
                </c:pt>
                <c:pt idx="1">
                  <c:v>106</c:v>
                </c:pt>
                <c:pt idx="2">
                  <c:v>154</c:v>
                </c:pt>
                <c:pt idx="3">
                  <c:v>226</c:v>
                </c:pt>
                <c:pt idx="4">
                  <c:v>348</c:v>
                </c:pt>
                <c:pt idx="5">
                  <c:v>536</c:v>
                </c:pt>
                <c:pt idx="6">
                  <c:v>786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7552056"/>
        <c:axId val="167551272"/>
      </c:barChart>
      <c:catAx>
        <c:axId val="1675520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Myriad Pro" pitchFamily="34" charset="0"/>
              </a:defRPr>
            </a:pPr>
            <a:endParaRPr lang="el-GR"/>
          </a:p>
        </c:txPr>
        <c:crossAx val="167551272"/>
        <c:crosses val="autoZero"/>
        <c:auto val="1"/>
        <c:lblAlgn val="ctr"/>
        <c:lblOffset val="100"/>
        <c:noMultiLvlLbl val="0"/>
      </c:catAx>
      <c:valAx>
        <c:axId val="167551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Myriad Pro" pitchFamily="34" charset="0"/>
              </a:defRPr>
            </a:pPr>
            <a:endParaRPr lang="el-GR"/>
          </a:p>
        </c:txPr>
        <c:crossAx val="167552056"/>
        <c:crosses val="autoZero"/>
        <c:crossBetween val="between"/>
      </c:valAx>
    </c:plotArea>
    <c:plotVisOnly val="1"/>
    <c:dispBlanksAs val="gap"/>
    <c:showDLblsOverMax val="0"/>
  </c:chart>
  <c:spPr>
    <a:ln>
      <a:noFill/>
    </a:ln>
    <a:effectLst>
      <a:outerShdw blurRad="50800" dist="38100" dir="2700000" algn="tl" rotWithShape="0">
        <a:prstClr val="black">
          <a:alpha val="40000"/>
        </a:prstClr>
      </a:outerShdw>
    </a:effectLst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DEB539-88B6-468F-A86A-2A9D92DB2A6D}" type="datetimeFigureOut">
              <a:rPr lang="el-GR" smtClean="0"/>
              <a:pPr/>
              <a:t>31/03/2015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05C50-334D-490C-8CC3-78E6FCF620F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08110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ERVER\mary\WORK\WINNERS FUND\PPT\WF-pp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9673"/>
          </a:xfrm>
          <a:prstGeom prst="rect">
            <a:avLst/>
          </a:prstGeom>
          <a:noFill/>
        </p:spPr>
      </p:pic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l-GR" dirty="0" err="1" smtClean="0"/>
              <a:t>Kλικ</a:t>
            </a:r>
            <a:r>
              <a:rPr lang="el-GR" dirty="0" smtClean="0"/>
              <a:t> για επεξεργασία του τίτλου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dirty="0" smtClean="0"/>
              <a:t>Κάντε κλικ για να επεξεργαστείτε τον υπότιτλο του υποδείγματος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F6F0C-DFE6-4E75-8D15-09B182F0D832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CAA53-5F85-43C0-B260-042DD9D3057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B6BC-9FB3-4DE7-BA4F-1CC555E21C7E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FA494-738C-4404-A851-D0537844AE5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EC48-1522-4CDC-8C01-1DBAE5BAEEBA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A0B1D-93FC-4F7A-831C-0FD8F1D9193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ERVER\mary\WORK\WINNERS FUND\PPT\WF-ppt-0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674"/>
          </a:xfrm>
          <a:prstGeom prst="rect">
            <a:avLst/>
          </a:prstGeom>
          <a:noFill/>
        </p:spPr>
      </p:pic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26568" y="263752"/>
            <a:ext cx="7283152" cy="418058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E9297-C0DC-47EA-B140-CD90A40D4446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18E4C-C66A-47F5-9912-4EEAD2049BE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75CFC-18CC-4A9B-9091-D0D34F01AAA6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048D4-3360-43C2-9A6F-07D0DF2B25B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8D60D-788E-4D3F-A63B-FA7A752FD23A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B651D-510C-40B7-BD5E-12DE9A992A4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346A2-A28C-4BE9-A832-0A6A59DF4674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54D58-60A8-411B-9440-FC9081E882E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SERVER\mary\WORK\WINNERS FUND\PPT\WF-ppt-0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59"/>
            <a:ext cx="9144000" cy="6859675"/>
          </a:xfrm>
          <a:prstGeom prst="rect">
            <a:avLst/>
          </a:prstGeom>
          <a:noFill/>
        </p:spPr>
      </p:pic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2840" y="188640"/>
            <a:ext cx="8229600" cy="490066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l-GR" dirty="0" err="1" smtClean="0"/>
              <a:t>Kλικ</a:t>
            </a:r>
            <a:r>
              <a:rPr lang="el-GR" dirty="0" smtClean="0"/>
              <a:t> για επεξεργασία του τίτλου</a:t>
            </a:r>
            <a:endParaRPr lang="el-GR" dirty="0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70879-100B-4F20-8251-625A4E669C11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AC648-DC6A-4ACF-B7CC-61304E201DC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ERVER\mary\WORK\WINNERS FUND\PPT\WF-ppt-0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769" cy="6858000"/>
          </a:xfrm>
          <a:prstGeom prst="rect">
            <a:avLst/>
          </a:prstGeom>
          <a:noFill/>
        </p:spPr>
      </p:pic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83CFF-107D-4756-9156-F2146AB016FB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3D348-7DFB-4746-964F-81B85A2C460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66192-45B0-4549-AF6F-A46BCA24AC11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D4F15-998F-4C1F-BB78-0E6C9A82C39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E275F-3FB2-4CFC-AAF0-45871DBC1832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05E94-04F6-42CD-9892-0BF76E0533D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1027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D1EC9E-6989-49D5-851B-60B0B8550BEE}" type="datetimeFigureOut">
              <a:rPr lang="el-GR"/>
              <a:pPr>
                <a:defRPr/>
              </a:pPr>
              <a:t>31/03/2015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8FDA3C-8512-4704-8274-FC828E34036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0890125">
            <a:off x="1489839" y="3348524"/>
            <a:ext cx="5197407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ΞΑΝΘΑΚΗΣ ΙΩΑΝΝΗΣ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n-lt"/>
              </a:rPr>
              <a:t>Managing Director </a:t>
            </a:r>
            <a:r>
              <a:rPr lang="en-US" sz="2800" b="1" dirty="0" err="1" smtClean="0">
                <a:solidFill>
                  <a:schemeClr val="bg1"/>
                </a:solidFill>
                <a:latin typeface="+mn-lt"/>
              </a:rPr>
              <a:t>WinnersFund</a:t>
            </a:r>
            <a:endParaRPr lang="en-US" sz="28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"/>
          <p:cNvSpPr>
            <a:spLocks noChangeArrowheads="1"/>
          </p:cNvSpPr>
          <p:nvPr/>
        </p:nvSpPr>
        <p:spPr bwMode="auto">
          <a:xfrm>
            <a:off x="292224" y="230733"/>
            <a:ext cx="4495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Πλατφόρμες παγκοσμίως</a:t>
            </a:r>
            <a:endParaRPr lang="el-GR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1267" name="Rectangle 12"/>
          <p:cNvSpPr>
            <a:spLocks noChangeArrowheads="1"/>
          </p:cNvSpPr>
          <p:nvPr/>
        </p:nvSpPr>
        <p:spPr bwMode="auto">
          <a:xfrm>
            <a:off x="703323" y="6324600"/>
            <a:ext cx="45167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Πηγή: </a:t>
            </a:r>
            <a:r>
              <a:rPr lang="en-GB" sz="1200" i="1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Massolution</a:t>
            </a:r>
            <a:r>
              <a:rPr lang="en-GB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/ crowdsourcing.org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(μελέτη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2014, 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στοιχεία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2013)</a:t>
            </a:r>
            <a:endParaRPr lang="el-GR" sz="1200" i="1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323528" y="908720"/>
          <a:ext cx="740804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291083" y="230733"/>
            <a:ext cx="4352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Πλατφόρμες παγκοσμίως</a:t>
            </a:r>
            <a:endParaRPr lang="el-GR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2291" name="Rectangle 12"/>
          <p:cNvSpPr>
            <a:spLocks noChangeArrowheads="1"/>
          </p:cNvSpPr>
          <p:nvPr/>
        </p:nvSpPr>
        <p:spPr bwMode="auto">
          <a:xfrm>
            <a:off x="2843808" y="6320353"/>
            <a:ext cx="36902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Πηγή: </a:t>
            </a:r>
            <a:r>
              <a:rPr lang="en-GB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Canada Media Fund </a:t>
            </a:r>
            <a:r>
              <a:rPr lang="el-GR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(μελέτη 201</a:t>
            </a:r>
            <a:r>
              <a:rPr lang="en-GB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4</a:t>
            </a:r>
            <a:r>
              <a:rPr lang="el-GR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, στοιχεία 201</a:t>
            </a:r>
            <a:r>
              <a:rPr lang="en-GB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3</a:t>
            </a:r>
            <a:r>
              <a:rPr lang="el-GR" sz="1200" i="1">
                <a:latin typeface="Calibri" pitchFamily="34" charset="0"/>
                <a:ea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5" name="Εικόνα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980728"/>
            <a:ext cx="4896544" cy="5040560"/>
          </a:xfrm>
          <a:prstGeom prst="rect">
            <a:avLst/>
          </a:prstGeom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2"/>
          <p:cNvSpPr>
            <a:spLocks noChangeArrowheads="1"/>
          </p:cNvSpPr>
          <p:nvPr/>
        </p:nvSpPr>
        <p:spPr bwMode="auto">
          <a:xfrm>
            <a:off x="971600" y="6381328"/>
            <a:ext cx="4497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Πηγή: </a:t>
            </a:r>
            <a:r>
              <a:rPr lang="en-GB" sz="1200" i="1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Massolution</a:t>
            </a:r>
            <a:r>
              <a:rPr lang="en-GB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/ crowdsourcing.org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(μελέτη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2014, 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στοιχεία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2013)</a:t>
            </a:r>
            <a:endParaRPr lang="el-GR" sz="1200" i="1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323528" y="230733"/>
            <a:ext cx="349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Πλατφόρμες παγκοσμίως</a:t>
            </a:r>
            <a:endParaRPr lang="el-GR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7" name="Εικόνα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692696"/>
            <a:ext cx="7272808" cy="5544616"/>
          </a:xfrm>
          <a:prstGeom prst="rect">
            <a:avLst/>
          </a:prstGeom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WinnersFund</a:t>
            </a:r>
            <a:endParaRPr lang="el-GR" smtClean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Επαγγελματικό εργαλείο</a:t>
            </a:r>
          </a:p>
          <a:p>
            <a:pPr lvl="1" fontAlgn="auto">
              <a:spcAft>
                <a:spcPts val="0"/>
              </a:spcAft>
              <a:buNone/>
              <a:defRPr/>
            </a:pPr>
            <a:r>
              <a:rPr lang="el-GR" dirty="0" smtClean="0"/>
              <a:t>Πρωτίστως επιχειρηματικές ιδέες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Ποιος το χρειάζεται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l-GR" dirty="0" smtClean="0"/>
              <a:t>Μεμονωμένοι Δημιουργοί ή ομάδες (φυσικά πρόσωπα)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l-GR" dirty="0" smtClean="0"/>
              <a:t>Υφιστάμενες επιχειρήσεις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Ποια ανάγκη καλύπτει πρωταρχικά</a:t>
            </a:r>
          </a:p>
          <a:p>
            <a:pPr lvl="1" fontAlgn="auto">
              <a:spcAft>
                <a:spcPts val="0"/>
              </a:spcAft>
              <a:buNone/>
              <a:defRPr/>
            </a:pPr>
            <a:r>
              <a:rPr lang="el-GR" dirty="0" smtClean="0"/>
              <a:t>Συγκέντρωση επιχειρηματικών κεφαλαίων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Πώς την ικανοποιεί</a:t>
            </a:r>
          </a:p>
          <a:p>
            <a:pPr lvl="1" fontAlgn="auto">
              <a:spcAft>
                <a:spcPts val="0"/>
              </a:spcAft>
              <a:buNone/>
              <a:defRPr/>
            </a:pPr>
            <a:r>
              <a:rPr lang="el-GR" dirty="0" smtClean="0"/>
              <a:t>Μέσω της πλατφόρμας </a:t>
            </a:r>
            <a:r>
              <a:rPr lang="en-US" dirty="0" smtClean="0"/>
              <a:t>winnersfund.com, </a:t>
            </a:r>
            <a:r>
              <a:rPr lang="el-GR" dirty="0" smtClean="0"/>
              <a:t>η οποία: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l-GR" b="1" dirty="0" smtClean="0"/>
              <a:t>Καθοδηγεί</a:t>
            </a:r>
            <a:r>
              <a:rPr lang="el-GR" dirty="0" smtClean="0"/>
              <a:t> τον Δημιουργό ώστε να μετατρέψει την ιδέα σε επιχειρηματικό σχέδιο κατάλληλο για </a:t>
            </a:r>
            <a:r>
              <a:rPr lang="en-US" dirty="0" err="1" smtClean="0"/>
              <a:t>crowdfunding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l-GR" b="1" dirty="0" smtClean="0"/>
              <a:t>Εμφανίζει</a:t>
            </a:r>
            <a:r>
              <a:rPr lang="el-GR" dirty="0" smtClean="0"/>
              <a:t> την εκστρατεία χρηματοδότησης (καμπάνια) σε υποψήφιους χρηματοδότες </a:t>
            </a:r>
            <a:r>
              <a:rPr lang="el-GR" dirty="0" err="1" smtClean="0"/>
              <a:t>απ’όλον</a:t>
            </a:r>
            <a:r>
              <a:rPr lang="el-GR" dirty="0" smtClean="0"/>
              <a:t> τον κόσμο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- Ομάδα"/>
          <p:cNvGrpSpPr/>
          <p:nvPr/>
        </p:nvGrpSpPr>
        <p:grpSpPr>
          <a:xfrm>
            <a:off x="0" y="0"/>
            <a:ext cx="9142884" cy="6858000"/>
            <a:chOff x="0" y="0"/>
            <a:chExt cx="9142884" cy="6858000"/>
          </a:xfrm>
        </p:grpSpPr>
        <p:pic>
          <p:nvPicPr>
            <p:cNvPr id="5" name="4 - Εικόνα" descr="WF-ppt-01.jpg"/>
            <p:cNvPicPr>
              <a:picLocks noChangeAspect="1"/>
            </p:cNvPicPr>
            <p:nvPr/>
          </p:nvPicPr>
          <p:blipFill>
            <a:blip r:embed="rId2" cstate="print"/>
            <a:srcRect l="53151" r="38972"/>
            <a:stretch>
              <a:fillRect/>
            </a:stretch>
          </p:blipFill>
          <p:spPr>
            <a:xfrm>
              <a:off x="0" y="0"/>
              <a:ext cx="4932040" cy="6858000"/>
            </a:xfrm>
            <a:prstGeom prst="rect">
              <a:avLst/>
            </a:prstGeom>
          </p:spPr>
        </p:pic>
        <p:pic>
          <p:nvPicPr>
            <p:cNvPr id="6" name="5 - Εικόνα" descr="WF-ppt-01.jpg"/>
            <p:cNvPicPr>
              <a:picLocks noChangeAspect="1"/>
            </p:cNvPicPr>
            <p:nvPr/>
          </p:nvPicPr>
          <p:blipFill>
            <a:blip r:embed="rId2" cstate="print"/>
            <a:srcRect l="53151"/>
            <a:stretch>
              <a:fillRect/>
            </a:stretch>
          </p:blipFill>
          <p:spPr>
            <a:xfrm>
              <a:off x="4860032" y="0"/>
              <a:ext cx="4282852" cy="6858000"/>
            </a:xfrm>
            <a:prstGeom prst="rect">
              <a:avLst/>
            </a:prstGeom>
          </p:spPr>
        </p:pic>
        <p:pic>
          <p:nvPicPr>
            <p:cNvPr id="7" name="6 - Εικόνα" descr="WF-logo(grey-back)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6030" y="260648"/>
              <a:ext cx="1686449" cy="648072"/>
            </a:xfrm>
            <a:prstGeom prst="rect">
              <a:avLst/>
            </a:prstGeom>
          </p:spPr>
        </p:pic>
      </p:grpSp>
      <p:sp>
        <p:nvSpPr>
          <p:cNvPr id="15362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4000" dirty="0" smtClean="0">
                <a:solidFill>
                  <a:schemeClr val="bg1"/>
                </a:solidFill>
              </a:rPr>
              <a:t>Χρηματοδότηση </a:t>
            </a:r>
          </a:p>
        </p:txBody>
      </p:sp>
      <p:sp>
        <p:nvSpPr>
          <p:cNvPr id="15363" name="2 - Θέση περιεχομένου"/>
          <p:cNvSpPr>
            <a:spLocks noGrp="1"/>
          </p:cNvSpPr>
          <p:nvPr>
            <p:ph idx="1"/>
          </p:nvPr>
        </p:nvSpPr>
        <p:spPr>
          <a:xfrm>
            <a:off x="395536" y="1484784"/>
            <a:ext cx="5976664" cy="5001419"/>
          </a:xfrm>
        </p:spPr>
        <p:txBody>
          <a:bodyPr/>
          <a:lstStyle/>
          <a:p>
            <a:r>
              <a:rPr lang="el-GR" sz="2400" b="1" dirty="0" smtClean="0">
                <a:solidFill>
                  <a:schemeClr val="bg1"/>
                </a:solidFill>
              </a:rPr>
              <a:t>Αντάλλαγμα για τους χρηματοδότες</a:t>
            </a:r>
          </a:p>
          <a:p>
            <a:pPr lvl="1"/>
            <a:r>
              <a:rPr lang="el-GR" sz="2000" dirty="0" smtClean="0">
                <a:solidFill>
                  <a:schemeClr val="bg1"/>
                </a:solidFill>
              </a:rPr>
              <a:t>Μετοχές (επενδυτικό/</a:t>
            </a:r>
            <a:r>
              <a:rPr lang="en-US" sz="2000" dirty="0" smtClean="0">
                <a:solidFill>
                  <a:schemeClr val="bg1"/>
                </a:solidFill>
              </a:rPr>
              <a:t>Equity Based)</a:t>
            </a:r>
          </a:p>
          <a:p>
            <a:pPr lvl="1"/>
            <a:r>
              <a:rPr lang="el-GR" sz="2000" dirty="0" smtClean="0">
                <a:solidFill>
                  <a:schemeClr val="bg1"/>
                </a:solidFill>
              </a:rPr>
              <a:t>Οποιοδήποτε μη χρηματοοικονομικό αντάλλαγμα (ανταλλακτικό/</a:t>
            </a:r>
            <a:r>
              <a:rPr lang="en-US" sz="2000" dirty="0" smtClean="0">
                <a:solidFill>
                  <a:schemeClr val="bg1"/>
                </a:solidFill>
              </a:rPr>
              <a:t>Rewards Based)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l-GR" sz="2400" b="1" dirty="0" smtClean="0">
                <a:solidFill>
                  <a:schemeClr val="bg1"/>
                </a:solidFill>
              </a:rPr>
              <a:t>Προστασία επιχειρηματικών ιδεών</a:t>
            </a:r>
          </a:p>
          <a:p>
            <a:pPr lvl="1"/>
            <a:r>
              <a:rPr lang="el-GR" sz="2000" dirty="0" smtClean="0">
                <a:solidFill>
                  <a:schemeClr val="bg1"/>
                </a:solidFill>
              </a:rPr>
              <a:t>Πρόταση ολοκληρωμένης στρατηγικής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l-GR" sz="2400" b="1" dirty="0" smtClean="0">
                <a:solidFill>
                  <a:schemeClr val="bg1"/>
                </a:solidFill>
              </a:rPr>
              <a:t>Προστασία χρηματοδοτών/επενδυτών	</a:t>
            </a:r>
          </a:p>
          <a:p>
            <a:pPr lvl="1"/>
            <a:r>
              <a:rPr lang="el-GR" sz="2000" dirty="0" smtClean="0">
                <a:solidFill>
                  <a:schemeClr val="bg1"/>
                </a:solidFill>
              </a:rPr>
              <a:t>Εφαρμογή των υψηλότερων διεθνών </a:t>
            </a:r>
            <a:r>
              <a:rPr lang="en-US" sz="2000" dirty="0" smtClean="0">
                <a:solidFill>
                  <a:schemeClr val="bg1"/>
                </a:solidFill>
              </a:rPr>
              <a:t>standards</a:t>
            </a:r>
          </a:p>
          <a:p>
            <a:pPr lvl="1"/>
            <a:r>
              <a:rPr lang="el-GR" sz="2000" dirty="0" smtClean="0">
                <a:solidFill>
                  <a:schemeClr val="bg1"/>
                </a:solidFill>
              </a:rPr>
              <a:t>Εποπτεία από ΕΠΕΥ, Ελεγκτική Εταιρεία</a:t>
            </a:r>
          </a:p>
          <a:p>
            <a:pPr lvl="1"/>
            <a:r>
              <a:rPr lang="el-GR" sz="2000" dirty="0" smtClean="0">
                <a:solidFill>
                  <a:schemeClr val="bg1"/>
                </a:solidFill>
              </a:rPr>
              <a:t>Έκδοση Ενημερωτικού Δελτίου για ποσά άνω των 100.000 ευρώ</a:t>
            </a:r>
          </a:p>
          <a:p>
            <a:pPr>
              <a:buFont typeface="Arial" charset="0"/>
              <a:buNone/>
            </a:pPr>
            <a:endParaRPr lang="el-GR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smtClean="0">
                <a:latin typeface="+mn-lt"/>
              </a:rPr>
              <a:t>Χρηματοδότηση </a:t>
            </a:r>
          </a:p>
        </p:txBody>
      </p:sp>
      <p:sp>
        <p:nvSpPr>
          <p:cNvPr id="16387" name="2 - Θέση περιεχομένου"/>
          <p:cNvSpPr>
            <a:spLocks noGrp="1"/>
          </p:cNvSpPr>
          <p:nvPr>
            <p:ph idx="1"/>
          </p:nvPr>
        </p:nvSpPr>
        <p:spPr>
          <a:xfrm>
            <a:off x="5076056" y="3861048"/>
            <a:ext cx="3672408" cy="1368152"/>
          </a:xfrm>
        </p:spPr>
        <p:txBody>
          <a:bodyPr/>
          <a:lstStyle/>
          <a:p>
            <a:pPr marL="174625" lvl="1" indent="-174625"/>
            <a:r>
              <a:rPr lang="el-GR" sz="1800" b="1" dirty="0" smtClean="0"/>
              <a:t>Επενδυτικό μέρος καμπάνιας: </a:t>
            </a:r>
          </a:p>
          <a:p>
            <a:pPr marL="174625" lvl="1" indent="-174625">
              <a:buNone/>
            </a:pPr>
            <a:r>
              <a:rPr lang="el-GR" sz="1800" dirty="0" smtClean="0"/>
              <a:t>    Κάτοικοι ΕΕ </a:t>
            </a:r>
          </a:p>
          <a:p>
            <a:pPr marL="174625" lvl="1" indent="-174625"/>
            <a:r>
              <a:rPr lang="el-GR" sz="1800" b="1" dirty="0" smtClean="0"/>
              <a:t>Ανταλλακτικό μέρος καμπάνιας: </a:t>
            </a:r>
          </a:p>
          <a:p>
            <a:pPr marL="174625" lvl="1" indent="-174625">
              <a:buNone/>
            </a:pPr>
            <a:r>
              <a:rPr lang="el-GR" sz="1800" dirty="0" smtClean="0"/>
              <a:t>    σχεδόν οποιοσδήποτε</a:t>
            </a:r>
            <a:endParaRPr lang="el-GR" sz="2000" dirty="0" smtClean="0"/>
          </a:p>
        </p:txBody>
      </p:sp>
      <p:sp>
        <p:nvSpPr>
          <p:cNvPr id="4" name="3 - Ορθογώνιο"/>
          <p:cNvSpPr/>
          <p:nvPr/>
        </p:nvSpPr>
        <p:spPr>
          <a:xfrm>
            <a:off x="395536" y="1826821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800" b="1" dirty="0" smtClean="0">
                <a:latin typeface="+mn-lt"/>
              </a:rPr>
              <a:t>Ποιος μπορεί</a:t>
            </a:r>
            <a:endParaRPr lang="en-US" sz="2800" b="1" dirty="0" smtClean="0">
              <a:latin typeface="+mn-lt"/>
            </a:endParaRPr>
          </a:p>
          <a:p>
            <a:r>
              <a:rPr lang="el-GR" sz="2800" b="1" dirty="0" smtClean="0">
                <a:latin typeface="+mn-lt"/>
              </a:rPr>
              <a:t>να ζητήσει χρηματοδότηση</a:t>
            </a:r>
            <a:endParaRPr lang="el-GR" b="1" dirty="0" smtClean="0">
              <a:latin typeface="+mn-lt"/>
            </a:endParaRPr>
          </a:p>
        </p:txBody>
      </p:sp>
      <p:cxnSp>
        <p:nvCxnSpPr>
          <p:cNvPr id="11" name="10 - Ευθεία γραμμή σύνδεσης"/>
          <p:cNvCxnSpPr/>
          <p:nvPr/>
        </p:nvCxnSpPr>
        <p:spPr>
          <a:xfrm flipH="1">
            <a:off x="4499992" y="1556792"/>
            <a:ext cx="864095" cy="16561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- Ορθογώνιο"/>
          <p:cNvSpPr/>
          <p:nvPr/>
        </p:nvSpPr>
        <p:spPr>
          <a:xfrm>
            <a:off x="5292080" y="1775718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l-GR" sz="2800" dirty="0" smtClean="0">
                <a:latin typeface="+mn-lt"/>
              </a:rPr>
              <a:t>Οποιοσδήποτε, </a:t>
            </a:r>
            <a:endParaRPr lang="en-US" sz="2800" dirty="0" smtClean="0">
              <a:latin typeface="+mn-lt"/>
            </a:endParaRPr>
          </a:p>
          <a:p>
            <a:pPr marL="0" lvl="1"/>
            <a:r>
              <a:rPr lang="el-GR" dirty="0" smtClean="0">
                <a:latin typeface="+mn-lt"/>
              </a:rPr>
              <a:t>εφόσον δεσμεύεται να συστήσει </a:t>
            </a:r>
            <a:endParaRPr lang="en-US" dirty="0" smtClean="0">
              <a:latin typeface="+mn-lt"/>
            </a:endParaRPr>
          </a:p>
          <a:p>
            <a:pPr marL="0" lvl="1"/>
            <a:r>
              <a:rPr lang="el-GR" dirty="0" smtClean="0">
                <a:latin typeface="+mn-lt"/>
              </a:rPr>
              <a:t>εταιρεία εντός της ΕΕ </a:t>
            </a:r>
          </a:p>
        </p:txBody>
      </p:sp>
      <p:sp>
        <p:nvSpPr>
          <p:cNvPr id="15" name="14 - Ορθογώνιο"/>
          <p:cNvSpPr/>
          <p:nvPr/>
        </p:nvSpPr>
        <p:spPr>
          <a:xfrm>
            <a:off x="395536" y="4059069"/>
            <a:ext cx="35864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dirty="0" smtClean="0">
                <a:latin typeface="+mn-lt"/>
              </a:rPr>
              <a:t>Ποιος μπορεί</a:t>
            </a:r>
            <a:r>
              <a:rPr lang="en-US" sz="2800" b="1" dirty="0" smtClean="0">
                <a:latin typeface="+mn-lt"/>
              </a:rPr>
              <a:t> </a:t>
            </a:r>
            <a:endParaRPr lang="el-GR" sz="2800" b="1" dirty="0" smtClean="0">
              <a:latin typeface="+mn-lt"/>
            </a:endParaRPr>
          </a:p>
          <a:p>
            <a:r>
              <a:rPr lang="el-GR" sz="2800" b="1" dirty="0" smtClean="0">
                <a:latin typeface="+mn-lt"/>
              </a:rPr>
              <a:t>να γίνει χρηματοδότης</a:t>
            </a:r>
          </a:p>
        </p:txBody>
      </p:sp>
      <p:cxnSp>
        <p:nvCxnSpPr>
          <p:cNvPr id="16" name="15 - Ευθεία γραμμή σύνδεσης"/>
          <p:cNvCxnSpPr/>
          <p:nvPr/>
        </p:nvCxnSpPr>
        <p:spPr>
          <a:xfrm flipH="1">
            <a:off x="4139953" y="3645024"/>
            <a:ext cx="864095" cy="16561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4" grpId="0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smtClean="0"/>
              <a:t>Τα Βήματα 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096594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1</a:t>
            </a:r>
            <a:r>
              <a:rPr lang="el-GR" b="1" baseline="30000" dirty="0" smtClean="0"/>
              <a:t>ο</a:t>
            </a:r>
            <a:r>
              <a:rPr lang="el-GR" b="1" dirty="0" smtClean="0"/>
              <a:t> Βήμα </a:t>
            </a:r>
            <a:r>
              <a:rPr lang="el-GR" dirty="0" smtClean="0"/>
              <a:t>(επενδυτική καμπάνια)</a:t>
            </a:r>
          </a:p>
          <a:p>
            <a:pPr lvl="1" fontAlgn="auto">
              <a:spcAft>
                <a:spcPts val="0"/>
              </a:spcAft>
              <a:buNone/>
              <a:defRPr/>
            </a:pPr>
            <a:r>
              <a:rPr lang="el-GR" dirty="0" smtClean="0"/>
              <a:t>Ο Δημιουργός  επιχειρηματίας ετοιμάζει την καμπάνια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2</a:t>
            </a:r>
            <a:r>
              <a:rPr lang="el-GR" b="1" baseline="30000" dirty="0" smtClean="0"/>
              <a:t>ο</a:t>
            </a:r>
            <a:r>
              <a:rPr lang="el-GR" b="1" dirty="0" smtClean="0"/>
              <a:t> Βήμα</a:t>
            </a:r>
          </a:p>
          <a:p>
            <a:pPr lvl="1" fontAlgn="auto">
              <a:spcAft>
                <a:spcPts val="0"/>
              </a:spcAft>
              <a:buNone/>
              <a:defRPr/>
            </a:pPr>
            <a:r>
              <a:rPr lang="el-GR" dirty="0" smtClean="0"/>
              <a:t>Η καμπάνια ελέγχεται και εγκρίνεται προς δημοσίευση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3</a:t>
            </a:r>
            <a:r>
              <a:rPr lang="el-GR" b="1" baseline="30000" dirty="0" smtClean="0"/>
              <a:t>ο</a:t>
            </a:r>
            <a:r>
              <a:rPr lang="el-GR" b="1" dirty="0" smtClean="0"/>
              <a:t> Βήμα</a:t>
            </a:r>
          </a:p>
          <a:p>
            <a:pPr marL="444500" lvl="1" indent="12700" fontAlgn="auto">
              <a:spcAft>
                <a:spcPts val="0"/>
              </a:spcAft>
              <a:buNone/>
              <a:defRPr/>
            </a:pPr>
            <a:r>
              <a:rPr lang="el-GR" dirty="0" smtClean="0"/>
              <a:t>Οποιοσδήποτε μπορεί να γίνει μέλος της πλατφόρμας και να δεσμευτεί ότι θα χρηματοδοτήσει την καμπάνια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4</a:t>
            </a:r>
            <a:r>
              <a:rPr lang="el-GR" b="1" baseline="30000" dirty="0" smtClean="0"/>
              <a:t>ο</a:t>
            </a:r>
            <a:r>
              <a:rPr lang="el-GR" b="1" dirty="0" smtClean="0"/>
              <a:t> Βήμα</a:t>
            </a:r>
          </a:p>
          <a:p>
            <a:pPr marL="444500" lvl="1" indent="12700" fontAlgn="auto">
              <a:spcAft>
                <a:spcPts val="0"/>
              </a:spcAft>
              <a:buNone/>
              <a:defRPr/>
            </a:pPr>
            <a:r>
              <a:rPr lang="el-GR" dirty="0" smtClean="0"/>
              <a:t>Εφόσον η καμπάνια πετύχει το χρηματοδοτικό της στόχο (συγκεντρώσει εκδηλώσεις ενδιαφέροντος για το 100% της απαιτούμενης χρηματοδότησης), ξεκινούν οι νομικές διαδικασίες (σύσταση εταιρείας, πιστοποίηση μετόχων, κ.λπ.)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5</a:t>
            </a:r>
            <a:r>
              <a:rPr lang="el-GR" b="1" baseline="30000" dirty="0" smtClean="0"/>
              <a:t>ο</a:t>
            </a:r>
            <a:r>
              <a:rPr lang="el-GR" b="1" dirty="0" smtClean="0"/>
              <a:t> Βήμα</a:t>
            </a:r>
          </a:p>
          <a:p>
            <a:pPr marL="444500" lvl="1" indent="12700" fontAlgn="auto">
              <a:spcAft>
                <a:spcPts val="0"/>
              </a:spcAft>
              <a:buNone/>
              <a:defRPr/>
            </a:pPr>
            <a:r>
              <a:rPr lang="el-GR" dirty="0" smtClean="0"/>
              <a:t>Οι χρηματοδότες λαμβάνουν τις μετοχές τους και μεταφέρεται το ποσό που ο καθένας τους δέσμευσε </a:t>
            </a:r>
            <a:r>
              <a:rPr lang="el-GR" u="sng" dirty="0" smtClean="0"/>
              <a:t>απευθείας </a:t>
            </a:r>
            <a:r>
              <a:rPr lang="el-GR" dirty="0" smtClean="0"/>
              <a:t>στο λογαριασμό της εταιρείας του Δημιουργού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6 - Ομάδα"/>
          <p:cNvGrpSpPr/>
          <p:nvPr/>
        </p:nvGrpSpPr>
        <p:grpSpPr>
          <a:xfrm>
            <a:off x="0" y="-27384"/>
            <a:ext cx="9142884" cy="6858000"/>
            <a:chOff x="0" y="0"/>
            <a:chExt cx="9142884" cy="6858000"/>
          </a:xfrm>
        </p:grpSpPr>
        <p:pic>
          <p:nvPicPr>
            <p:cNvPr id="4" name="3 - Εικόνα" descr="WF-ppt-01.jpg"/>
            <p:cNvPicPr>
              <a:picLocks noChangeAspect="1"/>
            </p:cNvPicPr>
            <p:nvPr/>
          </p:nvPicPr>
          <p:blipFill>
            <a:blip r:embed="rId2" cstate="print"/>
            <a:srcRect l="53151" r="38972"/>
            <a:stretch>
              <a:fillRect/>
            </a:stretch>
          </p:blipFill>
          <p:spPr>
            <a:xfrm>
              <a:off x="0" y="0"/>
              <a:ext cx="4932040" cy="6858000"/>
            </a:xfrm>
            <a:prstGeom prst="rect">
              <a:avLst/>
            </a:prstGeom>
          </p:spPr>
        </p:pic>
        <p:pic>
          <p:nvPicPr>
            <p:cNvPr id="5" name="4 - Εικόνα" descr="WF-ppt-01.jpg"/>
            <p:cNvPicPr>
              <a:picLocks noChangeAspect="1"/>
            </p:cNvPicPr>
            <p:nvPr/>
          </p:nvPicPr>
          <p:blipFill>
            <a:blip r:embed="rId2" cstate="print"/>
            <a:srcRect l="53151"/>
            <a:stretch>
              <a:fillRect/>
            </a:stretch>
          </p:blipFill>
          <p:spPr>
            <a:xfrm>
              <a:off x="4860032" y="0"/>
              <a:ext cx="4282852" cy="6858000"/>
            </a:xfrm>
            <a:prstGeom prst="rect">
              <a:avLst/>
            </a:prstGeom>
          </p:spPr>
        </p:pic>
        <p:pic>
          <p:nvPicPr>
            <p:cNvPr id="6" name="5 - Εικόνα" descr="WF-logo(grey-back)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6030" y="260648"/>
              <a:ext cx="1686449" cy="648072"/>
            </a:xfrm>
            <a:prstGeom prst="rect">
              <a:avLst/>
            </a:prstGeom>
          </p:spPr>
        </p:pic>
      </p:grpSp>
      <p:sp>
        <p:nvSpPr>
          <p:cNvPr id="18434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3600" dirty="0" smtClean="0">
                <a:solidFill>
                  <a:schemeClr val="bg1"/>
                </a:solidFill>
              </a:rPr>
              <a:t>Πλεονεκτήματα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23528" y="1196752"/>
            <a:ext cx="7560840" cy="4088481"/>
          </a:xfrm>
        </p:spPr>
        <p:txBody>
          <a:bodyPr rtlCol="0">
            <a:normAutofit fontScale="77500" lnSpcReduction="20000"/>
          </a:bodyPr>
          <a:lstStyle/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Σχεδιασμένο εξαρχής με διεθνή προσανατολισμό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Τα υψηλότερα διεθνή </a:t>
            </a:r>
            <a:r>
              <a:rPr lang="en-US" sz="3000" dirty="0" smtClean="0">
                <a:solidFill>
                  <a:schemeClr val="bg1"/>
                </a:solidFill>
              </a:rPr>
              <a:t>standards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err="1" smtClean="0">
                <a:solidFill>
                  <a:schemeClr val="bg1"/>
                </a:solidFill>
              </a:rPr>
              <a:t>Καμμία</a:t>
            </a:r>
            <a:r>
              <a:rPr lang="el-GR" sz="3000" dirty="0" smtClean="0">
                <a:solidFill>
                  <a:schemeClr val="bg1"/>
                </a:solidFill>
              </a:rPr>
              <a:t> εμπλοκή στη διαχείριση του αρχικού κεφαλαίου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Μηχανισμός παρακολούθησης μετά τη χρηματοδότηση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Στενές σχέσεις με θεσμικούς επενδυτές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Πολυδιάστατη προώθηση των επιχειρηματικών ιδεών που ξεχωρίζουν (π.χ. </a:t>
            </a:r>
            <a:r>
              <a:rPr lang="en-US" sz="3000" dirty="0" smtClean="0">
                <a:solidFill>
                  <a:schemeClr val="bg1"/>
                </a:solidFill>
              </a:rPr>
              <a:t>offline road shows)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Εξαιρετικά ευέλικτες καμπάνιες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Παροχή ολοκληρωμένων υπηρεσιών υποστήριξης και μετά τη χρηματοδότηση</a:t>
            </a:r>
          </a:p>
          <a:p>
            <a:pPr marL="355600" indent="-355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3000" dirty="0" smtClean="0">
                <a:solidFill>
                  <a:schemeClr val="bg1"/>
                </a:solidFill>
              </a:rPr>
              <a:t>Χαμηλό κόστος (5% από το κεφάλαιο που συγκεντρώθηκε)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l-G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Στόχοι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23528" y="980728"/>
            <a:ext cx="6768752" cy="5145435"/>
          </a:xfrm>
        </p:spPr>
        <p:txBody>
          <a:bodyPr rtlCol="0">
            <a:normAutofit fontScale="92500"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el-GR" b="1" dirty="0" smtClean="0"/>
              <a:t>Ποιότητα αιχμής</a:t>
            </a:r>
          </a:p>
          <a:p>
            <a:pPr lvl="1" fontAlgn="auto">
              <a:spcAft>
                <a:spcPts val="0"/>
              </a:spcAft>
              <a:buNone/>
              <a:defRPr/>
            </a:pPr>
            <a:r>
              <a:rPr lang="en-US" dirty="0" smtClean="0"/>
              <a:t>Quality Leader </a:t>
            </a:r>
            <a:r>
              <a:rPr lang="el-GR" dirty="0" smtClean="0"/>
              <a:t>στην Ευρώπη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Επεκτασιμότητα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l-GR" dirty="0" smtClean="0"/>
              <a:t>Συνεχής εμπλουτισμός των παρεχόμενων υπηρεσιών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l-GR" dirty="0" smtClean="0"/>
              <a:t>Ολοκληρωμένο οικοσύστημα προστατευόμενης ανάπτυξης της επιχειρηματικότητας στην Ελλάδα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Παράθυρο εξωστρέφειας</a:t>
            </a:r>
          </a:p>
          <a:p>
            <a:pPr marL="449263" lvl="1" indent="7938" fontAlgn="auto">
              <a:spcAft>
                <a:spcPts val="0"/>
              </a:spcAft>
              <a:buNone/>
              <a:defRPr/>
            </a:pPr>
            <a:r>
              <a:rPr lang="el-GR" dirty="0" smtClean="0"/>
              <a:t>Οι καλύτερες ελληνικές ιδέες </a:t>
            </a:r>
            <a:r>
              <a:rPr lang="el-GR" dirty="0" err="1" smtClean="0"/>
              <a:t>προσβάσιμες</a:t>
            </a:r>
            <a:r>
              <a:rPr lang="el-GR" dirty="0" smtClean="0"/>
              <a:t> σε χρηματοδότες από ολόκληρο τον πλανήτη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smtClean="0"/>
              <a:t>Το Όραμα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23528" y="980728"/>
            <a:ext cx="6768752" cy="514543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Μηχανή παραγωγής βιώσιμων θέσεων εργασίας</a:t>
            </a:r>
          </a:p>
          <a:p>
            <a:pPr fontAlgn="auto">
              <a:spcAft>
                <a:spcPts val="0"/>
              </a:spcAft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l-GR" b="1" dirty="0" smtClean="0"/>
              <a:t>Διεθνές παράδειγμα δημιουργίας &amp; ανάπτυξης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- Εικόνα" descr="1872907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4546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4" name="1 - Τίτλος"/>
          <p:cNvSpPr>
            <a:spLocks noGrp="1"/>
          </p:cNvSpPr>
          <p:nvPr>
            <p:ph type="title"/>
          </p:nvPr>
        </p:nvSpPr>
        <p:spPr>
          <a:xfrm>
            <a:off x="1043608" y="3717032"/>
            <a:ext cx="7283152" cy="418058"/>
          </a:xfrm>
        </p:spPr>
        <p:txBody>
          <a:bodyPr>
            <a:noAutofit/>
          </a:bodyPr>
          <a:lstStyle/>
          <a:p>
            <a:r>
              <a:rPr lang="el-G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είναι το 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Crowdfunding</a:t>
            </a:r>
            <a:endParaRPr lang="el-GR" sz="5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2 - Θέση περιεχομένου"/>
          <p:cNvSpPr>
            <a:spLocks noGrp="1"/>
          </p:cNvSpPr>
          <p:nvPr>
            <p:ph idx="1"/>
          </p:nvPr>
        </p:nvSpPr>
        <p:spPr>
          <a:xfrm>
            <a:off x="611560" y="4869160"/>
            <a:ext cx="8208912" cy="1656184"/>
          </a:xfrm>
          <a:solidFill>
            <a:srgbClr val="7F7F7F">
              <a:alpha val="65882"/>
            </a:srgbClr>
          </a:solidFill>
          <a:effectLst/>
        </p:spPr>
        <p:txBody>
          <a:bodyPr/>
          <a:lstStyle/>
          <a:p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</a:t>
            </a:r>
            <a:r>
              <a:rPr lang="el-G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Κοινωνική Συγχρηματοδότηση </a:t>
            </a:r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Crowdfunding</a:t>
            </a:r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είναι στην ουσία 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πανάρχαια πρακτική της </a:t>
            </a:r>
            <a:r>
              <a:rPr lang="el-G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συγκέντρωσης πόρων </a:t>
            </a:r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από το </a:t>
            </a:r>
            <a:r>
              <a:rPr lang="el-G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ευρύ κοινό </a:t>
            </a:r>
            <a:endPara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για κοινωφελείς ή άλλους σκοπούς ευρύτερου ενδιαφέροντος, 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l-G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ακόμη κι επενδυτικούς</a:t>
            </a:r>
          </a:p>
        </p:txBody>
      </p:sp>
      <p:pic>
        <p:nvPicPr>
          <p:cNvPr id="8" name="7 - Εικόνα" descr="WF-ppt-gwnia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17837" y="4350377"/>
            <a:ext cx="1054338" cy="1670910"/>
          </a:xfrm>
          <a:prstGeom prst="rect">
            <a:avLst/>
          </a:prstGeom>
        </p:spPr>
      </p:pic>
      <p:pic>
        <p:nvPicPr>
          <p:cNvPr id="10" name="9 - Εικόνα" descr="WF-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260648"/>
            <a:ext cx="1655298" cy="63610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- Εικόνα" descr="WF-ppt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2" y="0"/>
            <a:ext cx="9141768" cy="6883400"/>
          </a:xfrm>
          <a:prstGeom prst="rect">
            <a:avLst/>
          </a:prstGeom>
        </p:spPr>
      </p:pic>
      <p:sp>
        <p:nvSpPr>
          <p:cNvPr id="20482" name="1 - Τίτλος"/>
          <p:cNvSpPr>
            <a:spLocks noGrp="1"/>
          </p:cNvSpPr>
          <p:nvPr>
            <p:ph type="title"/>
          </p:nvPr>
        </p:nvSpPr>
        <p:spPr>
          <a:xfrm>
            <a:off x="457200" y="2213992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www.winnersfund.com</a:t>
            </a:r>
            <a:endParaRPr lang="el-GR" dirty="0" smtClean="0"/>
          </a:p>
        </p:txBody>
      </p:sp>
      <p:pic>
        <p:nvPicPr>
          <p:cNvPr id="4" name="3 - Εικόνα" descr="WF-logo(orange-back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2088232" cy="80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12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0890125">
            <a:off x="1361900" y="3348524"/>
            <a:ext cx="545328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ΞΑΝΘΑΚΗΣ ΙΩΑΝΝΗΣ</a:t>
            </a:r>
          </a:p>
          <a:p>
            <a:pPr algn="ctr"/>
            <a:r>
              <a:rPr lang="el-GR" sz="2800" b="1" dirty="0">
                <a:solidFill>
                  <a:schemeClr val="bg1"/>
                </a:solidFill>
                <a:latin typeface="+mn-lt"/>
              </a:rPr>
              <a:t>ΑΠΟΤΥΧΗΜΕΝΟΣ ΕΠΙΧΕΙΡΗΜΑΤΙΑΣ</a:t>
            </a:r>
            <a:endParaRPr lang="en-US" sz="28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5165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1611271" y="3378717"/>
            <a:ext cx="458328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ΕΣΤΙΑΣΤΕ ΣΤΟΥΣ</a:t>
            </a: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ΑΠΟΤΥΧΗΜΕΝΟΥΣ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89136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1611271" y="3378717"/>
            <a:ext cx="458328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ΕΣΤΙΑΣΤΕ ΣΤΟΥΣ</a:t>
            </a: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ΑΠΟΤΥΧΗΜΕΝΟΥΣ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 descr="failu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6" y="0"/>
            <a:ext cx="9072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5890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335699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852936"/>
            <a:ext cx="640871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Υπεροπτική Στάση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Έλλειψη Επιμονής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Αποσπασματική Γνώση</a:t>
            </a:r>
          </a:p>
        </p:txBody>
      </p:sp>
    </p:spTree>
    <p:extLst>
      <p:ext uri="{BB962C8B-B14F-4D97-AF65-F5344CB8AC3E}">
        <p14:creationId xmlns:p14="http://schemas.microsoft.com/office/powerpoint/2010/main" val="33094614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335699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" name="ΑΠΟΣΠΑΣΜΑΤΙΚΗ-ΓΝΩΣΗ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3918" y="2954"/>
            <a:ext cx="9334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154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335699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852936"/>
            <a:ext cx="64087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Υπεροπτική Στάση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Έλλειψη Επιμονής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Αποσπασματική Γνώση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Πρόχειρος Σχεδιασμός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Λάθος Κίνητρο</a:t>
            </a:r>
          </a:p>
          <a:p>
            <a:pPr marL="571500" indent="-571500">
              <a:buFontTx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Frozen Yogurt 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330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912345" y="3378717"/>
            <a:ext cx="598112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ΠΑΡΑΔΟΣΙΑΚΑ ΚΑΝΑΛΙΑ</a:t>
            </a: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ΧΡΗΜΑΤΟΔΟΤΗΣΗΣ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71537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7904" y="2564904"/>
            <a:ext cx="4824536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Δανεισμός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Πώληση Μετοχών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Επιδοτήσεις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3861048"/>
            <a:ext cx="487825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Φίλοι </a:t>
            </a:r>
            <a:r>
              <a:rPr lang="el-GR" sz="3600" dirty="0">
                <a:solidFill>
                  <a:srgbClr val="FFFFFF"/>
                </a:solidFill>
              </a:rPr>
              <a:t>– </a:t>
            </a:r>
            <a:r>
              <a:rPr lang="el-GR" sz="3600" dirty="0" smtClean="0">
                <a:solidFill>
                  <a:srgbClr val="FFFFFF"/>
                </a:solidFill>
              </a:rPr>
              <a:t>Συγγενείς</a:t>
            </a:r>
            <a:endParaRPr lang="el-GR" sz="3600" dirty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Πιστωτικά Ιδρύματα</a:t>
            </a:r>
            <a:endParaRPr lang="el-GR" sz="3600" dirty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Κρατικοί Φορείς</a:t>
            </a:r>
            <a:endParaRPr lang="el-GR" sz="3600" dirty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n-US" sz="3600" dirty="0">
                <a:solidFill>
                  <a:srgbClr val="FFFFFF"/>
                </a:solidFill>
              </a:rPr>
              <a:t>Private Equity - </a:t>
            </a:r>
            <a:r>
              <a:rPr lang="en-US" sz="3600" dirty="0" smtClean="0">
                <a:solidFill>
                  <a:srgbClr val="FFFFFF"/>
                </a:solidFill>
              </a:rPr>
              <a:t>VCs</a:t>
            </a:r>
            <a:endParaRPr lang="el-GR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1692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89652" y="3225413"/>
            <a:ext cx="799775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ΠΩΣ ΝΑ ΖΗΤΗΣΕΤΕ ΧΡΗΜΑΤ</a:t>
            </a:r>
            <a:r>
              <a:rPr lang="en-US" sz="4400" b="1" dirty="0" smtClean="0">
                <a:solidFill>
                  <a:schemeClr val="bg1"/>
                </a:solidFill>
                <a:latin typeface="+mn-lt"/>
              </a:rPr>
              <a:t>A</a:t>
            </a:r>
            <a:endParaRPr lang="el-GR" sz="4400" b="1" dirty="0" smtClean="0">
              <a:solidFill>
                <a:schemeClr val="bg1"/>
              </a:solidFill>
              <a:latin typeface="+mn-lt"/>
            </a:endParaRP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ΑΠΟ  ΕΝΑ </a:t>
            </a:r>
            <a:r>
              <a:rPr lang="en-US" sz="4400" b="1" dirty="0" smtClean="0">
                <a:solidFill>
                  <a:schemeClr val="bg1"/>
                </a:solidFill>
                <a:latin typeface="+mn-lt"/>
              </a:rPr>
              <a:t>PRIVATE EQUITY FUND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9024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shutterstock_1731133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223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98" name="1 - Τίτλος"/>
          <p:cNvSpPr>
            <a:spLocks noGrp="1"/>
          </p:cNvSpPr>
          <p:nvPr>
            <p:ph type="title"/>
          </p:nvPr>
        </p:nvSpPr>
        <p:spPr>
          <a:xfrm>
            <a:off x="5076056" y="3068960"/>
            <a:ext cx="4176464" cy="1008112"/>
          </a:xfrm>
        </p:spPr>
        <p:txBody>
          <a:bodyPr>
            <a:noAutofit/>
          </a:bodyPr>
          <a:lstStyle/>
          <a:p>
            <a:r>
              <a:rPr lang="el-G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Πώς λειτουργεί </a:t>
            </a:r>
            <a:br>
              <a:rPr lang="el-G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l-G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 </a:t>
            </a:r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Crowdfunding</a:t>
            </a:r>
            <a:endParaRPr lang="el-GR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0" y="1484784"/>
            <a:ext cx="5076056" cy="4032448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2 - Θέση περιεχομένου"/>
          <p:cNvSpPr txBox="1">
            <a:spLocks/>
          </p:cNvSpPr>
          <p:nvPr/>
        </p:nvSpPr>
        <p:spPr bwMode="auto">
          <a:xfrm>
            <a:off x="0" y="1484784"/>
            <a:ext cx="514806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536575" marR="0" lvl="0" indent="-2746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Αρχή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Η δημιουργική ιδέα</a:t>
            </a:r>
          </a:p>
          <a:p>
            <a:pPr marL="536575" marR="0" lvl="0" indent="-2746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Ποιος χρειάζεται το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Crowdfunding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Εκείνος, που αποφασίζει να κάνει την ιδέα πράξη – «Ο Δημιουργός»</a:t>
            </a:r>
          </a:p>
          <a:p>
            <a:pPr marL="536575" marR="0" lvl="0" indent="-2746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Ποια ανάγκη καλύπτει πρωταρχικά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Συγκέντρωση του απαιτούμενου κεφαλαίου, ώστε η ιδέα να γίνει πράξη</a:t>
            </a:r>
          </a:p>
          <a:p>
            <a:pPr marL="536575" marR="0" lvl="0" indent="-2746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Πώς την ικανοποιεί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Μέσω ενός διαδικτυακού τόπου – πλατφόρμας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Crowdfunding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στον οποίο:</a:t>
            </a:r>
          </a:p>
          <a:p>
            <a:pPr marL="812800" lvl="1" indent="-188913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el-G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Ο «Δημιουργός» παρουσιάζει την ιδέα</a:t>
            </a:r>
          </a:p>
          <a:p>
            <a:pPr marL="812800" marR="0" lvl="1" indent="-1889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«Ο Χρηματοδότης» τη στηρίζει οικονομικά</a:t>
            </a:r>
          </a:p>
        </p:txBody>
      </p:sp>
      <p:pic>
        <p:nvPicPr>
          <p:cNvPr id="12" name="11 - Εικόνα" descr="WF-ppt-gwnia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9662" y="5187090"/>
            <a:ext cx="1054338" cy="1670910"/>
          </a:xfrm>
          <a:prstGeom prst="rect">
            <a:avLst/>
          </a:prstGeom>
        </p:spPr>
      </p:pic>
      <p:pic>
        <p:nvPicPr>
          <p:cNvPr id="16" name="15 - Εικόνα" descr="WF-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1655298" cy="63610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852936"/>
            <a:ext cx="6408712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Πού θα τους βρω</a:t>
            </a:r>
            <a:r>
              <a:rPr lang="en-US" sz="3600" dirty="0" smtClean="0">
                <a:solidFill>
                  <a:srgbClr val="FFFFFF"/>
                </a:solidFill>
              </a:rPr>
              <a:t>;</a:t>
            </a: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Πώς θα τους προσεγγίσω</a:t>
            </a:r>
            <a:r>
              <a:rPr lang="en-US" sz="3600" dirty="0" smtClean="0">
                <a:solidFill>
                  <a:srgbClr val="FFFFFF"/>
                </a:solidFill>
              </a:rPr>
              <a:t>;</a:t>
            </a: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Να πάω μόνος μου</a:t>
            </a:r>
            <a:r>
              <a:rPr lang="en-US" sz="3600" dirty="0" smtClean="0">
                <a:solidFill>
                  <a:srgbClr val="FFFFFF"/>
                </a:solidFill>
              </a:rPr>
              <a:t>;</a:t>
            </a: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Πώς να διαπραγματευτώ</a:t>
            </a:r>
            <a:r>
              <a:rPr lang="en-US" sz="3600" dirty="0" smtClean="0">
                <a:solidFill>
                  <a:srgbClr val="FFFFFF"/>
                </a:solidFill>
              </a:rPr>
              <a:t>;</a:t>
            </a: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7798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1091844" y="3225413"/>
            <a:ext cx="59933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ΤΟ ΕΡΓΟ ΔΕΝ ΕΙΣΤΕ ΕΣΕΙΣ</a:t>
            </a: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ΕΙΝΑΙ Η ΟΜΑΔΑ.</a:t>
            </a:r>
          </a:p>
        </p:txBody>
      </p:sp>
    </p:spTree>
    <p:extLst>
      <p:ext uri="{BB962C8B-B14F-4D97-AF65-F5344CB8AC3E}">
        <p14:creationId xmlns:p14="http://schemas.microsoft.com/office/powerpoint/2010/main" val="1380898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276872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Επιλογή βάση δεξιοτήτων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Η ομάδα δεν είναι υπάλληλοι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Εμπιστοσύνη - Συγκεντρωτισμός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Ποικιλομορφία προσωπικοτήτων</a:t>
            </a: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005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60378" y="3181993"/>
            <a:ext cx="827662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ΑΠΟΤΙΜΗΣΗ ΙΔΕΑΣ-ΕΡΓΟΥ, ΤΕΛΙΚΑ</a:t>
            </a: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ΠΟΣΟ ΑΞΙΖΕΙ Η ΙΔΕΑ ΜΟΥ </a:t>
            </a:r>
            <a:r>
              <a:rPr lang="en-US" sz="4400" b="1" dirty="0" smtClean="0">
                <a:solidFill>
                  <a:schemeClr val="bg1"/>
                </a:solidFill>
                <a:latin typeface="+mn-lt"/>
              </a:rPr>
              <a:t>;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5043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852936"/>
            <a:ext cx="6408712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DCF Model </a:t>
            </a: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Replacement Cost Model</a:t>
            </a: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Goodwill without sales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Συμφωνείστε σήμερα αποτιμήστε αύριο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l-GR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5319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253961" y="3181993"/>
            <a:ext cx="788947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Η ΙΔΕΑ ΣΑΣ ΕΧΕΙ ΣΤΙΒΑΡΟ ΤΡΟΠΟ </a:t>
            </a:r>
          </a:p>
          <a:p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ΝΑ ΠΑΡΑΓΕΙ ΧΡΗΜΑΤΑ </a:t>
            </a:r>
            <a:r>
              <a:rPr lang="en-US" sz="4400" b="1" dirty="0" smtClean="0">
                <a:solidFill>
                  <a:schemeClr val="bg1"/>
                </a:solidFill>
                <a:latin typeface="+mn-lt"/>
              </a:rPr>
              <a:t>;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64150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852936"/>
            <a:ext cx="6408712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Ανάγκη / Κόστος Κάλυψης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Ανάλυση Αγοράς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Κόστος Παραγωγής &amp; Κόστος Πωλήσεων</a:t>
            </a: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Κρίσιμη Μάζα </a:t>
            </a: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934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125">
            <a:off x="1101774" y="3563967"/>
            <a:ext cx="5973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ΔΙΑΧΕΙΡΙΣΗ ΑΠΟ</a:t>
            </a:r>
            <a:r>
              <a:rPr lang="en-US" sz="4400" b="1" dirty="0" smtClean="0">
                <a:solidFill>
                  <a:schemeClr val="bg1"/>
                </a:solidFill>
                <a:latin typeface="+mn-lt"/>
              </a:rPr>
              <a:t>P</a:t>
            </a:r>
            <a:r>
              <a:rPr lang="el-GR" sz="4400" b="1" dirty="0" smtClean="0">
                <a:solidFill>
                  <a:schemeClr val="bg1"/>
                </a:solidFill>
                <a:latin typeface="+mn-lt"/>
              </a:rPr>
              <a:t>ΡΙΨΗΣ</a:t>
            </a:r>
            <a:endParaRPr lang="en-U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6027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852936"/>
            <a:ext cx="64087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•"/>
            </a:pP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Τι είναι απόρριψη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571500" indent="-571500">
              <a:buFontTx/>
              <a:buChar char="•"/>
            </a:pPr>
            <a:r>
              <a:rPr lang="el-GR" sz="3600" dirty="0" smtClean="0">
                <a:solidFill>
                  <a:srgbClr val="FFFFFF"/>
                </a:solidFill>
              </a:rPr>
              <a:t>Η απόρριψη είναι σχετική</a:t>
            </a:r>
          </a:p>
          <a:p>
            <a:pPr marL="571500" indent="-571500">
              <a:buFontTx/>
              <a:buChar char="•"/>
            </a:pPr>
            <a:r>
              <a:rPr lang="el-GR" sz="3600" dirty="0">
                <a:solidFill>
                  <a:srgbClr val="FFFFFF"/>
                </a:solidFill>
              </a:rPr>
              <a:t>Π</a:t>
            </a:r>
            <a:r>
              <a:rPr lang="el-GR" sz="3600" dirty="0" smtClean="0">
                <a:solidFill>
                  <a:srgbClr val="FFFFFF"/>
                </a:solidFill>
              </a:rPr>
              <a:t>ραγματική απόρριψη </a:t>
            </a:r>
          </a:p>
          <a:p>
            <a:pPr marL="571500" indent="-571500">
              <a:buFontTx/>
              <a:buChar char="•"/>
            </a:pPr>
            <a:r>
              <a:rPr lang="en-US" sz="3600" dirty="0" smtClean="0">
                <a:solidFill>
                  <a:srgbClr val="FFFFFF"/>
                </a:solidFill>
              </a:rPr>
              <a:t>Review, and Return!</a:t>
            </a:r>
          </a:p>
        </p:txBody>
      </p:sp>
    </p:spTree>
    <p:extLst>
      <p:ext uri="{BB962C8B-B14F-4D97-AF65-F5344CB8AC3E}">
        <p14:creationId xmlns:p14="http://schemas.microsoft.com/office/powerpoint/2010/main" val="33024350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nda-b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-27384"/>
            <a:ext cx="10261543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65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- Ομάδα"/>
          <p:cNvGrpSpPr/>
          <p:nvPr/>
        </p:nvGrpSpPr>
        <p:grpSpPr>
          <a:xfrm>
            <a:off x="0" y="0"/>
            <a:ext cx="9142884" cy="6858000"/>
            <a:chOff x="0" y="0"/>
            <a:chExt cx="9142884" cy="6858000"/>
          </a:xfrm>
        </p:grpSpPr>
        <p:pic>
          <p:nvPicPr>
            <p:cNvPr id="7" name="6 - Εικόνα" descr="WF-ppt-01.jpg"/>
            <p:cNvPicPr>
              <a:picLocks noChangeAspect="1"/>
            </p:cNvPicPr>
            <p:nvPr/>
          </p:nvPicPr>
          <p:blipFill>
            <a:blip r:embed="rId2" cstate="print"/>
            <a:srcRect l="53151" r="38972"/>
            <a:stretch>
              <a:fillRect/>
            </a:stretch>
          </p:blipFill>
          <p:spPr>
            <a:xfrm>
              <a:off x="0" y="0"/>
              <a:ext cx="4932040" cy="6858000"/>
            </a:xfrm>
            <a:prstGeom prst="rect">
              <a:avLst/>
            </a:prstGeom>
          </p:spPr>
        </p:pic>
        <p:pic>
          <p:nvPicPr>
            <p:cNvPr id="6" name="5 - Εικόνα" descr="WF-ppt-01.jpg"/>
            <p:cNvPicPr>
              <a:picLocks noChangeAspect="1"/>
            </p:cNvPicPr>
            <p:nvPr/>
          </p:nvPicPr>
          <p:blipFill>
            <a:blip r:embed="rId2" cstate="print"/>
            <a:srcRect l="53151"/>
            <a:stretch>
              <a:fillRect/>
            </a:stretch>
          </p:blipFill>
          <p:spPr>
            <a:xfrm>
              <a:off x="4860032" y="0"/>
              <a:ext cx="4282852" cy="6858000"/>
            </a:xfrm>
            <a:prstGeom prst="rect">
              <a:avLst/>
            </a:prstGeom>
          </p:spPr>
        </p:pic>
        <p:pic>
          <p:nvPicPr>
            <p:cNvPr id="8" name="7 - Εικόνα" descr="WF-logo(grey-back)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6030" y="260648"/>
              <a:ext cx="1686449" cy="648072"/>
            </a:xfrm>
            <a:prstGeom prst="rect">
              <a:avLst/>
            </a:prstGeom>
          </p:spPr>
        </p:pic>
      </p:grpSp>
      <p:sp>
        <p:nvSpPr>
          <p:cNvPr id="5122" name="1 - Τίτλος"/>
          <p:cNvSpPr>
            <a:spLocks noGrp="1"/>
          </p:cNvSpPr>
          <p:nvPr>
            <p:ph type="title"/>
          </p:nvPr>
        </p:nvSpPr>
        <p:spPr>
          <a:xfrm>
            <a:off x="611560" y="1570782"/>
            <a:ext cx="7283152" cy="418058"/>
          </a:xfrm>
        </p:spPr>
        <p:txBody>
          <a:bodyPr>
            <a:noAutofit/>
          </a:bodyPr>
          <a:lstStyle/>
          <a:p>
            <a:r>
              <a:rPr lang="el-GR" sz="4400" dirty="0" smtClean="0">
                <a:solidFill>
                  <a:schemeClr val="bg1"/>
                </a:solidFill>
              </a:rPr>
              <a:t>Ανταλλάγματα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251520" y="2348880"/>
            <a:ext cx="8229600" cy="3672408"/>
          </a:xfrm>
        </p:spPr>
        <p:txBody>
          <a:bodyPr rtlCol="0">
            <a:normAutofit/>
          </a:bodyPr>
          <a:lstStyle/>
          <a:p>
            <a:pPr marL="363538" indent="-36353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b="1" dirty="0" smtClean="0">
                <a:solidFill>
                  <a:schemeClr val="bg1"/>
                </a:solidFill>
              </a:rPr>
              <a:t>Μετοχές</a:t>
            </a:r>
            <a:r>
              <a:rPr lang="el-GR" sz="2000" dirty="0" smtClean="0">
                <a:solidFill>
                  <a:schemeClr val="bg1"/>
                </a:solidFill>
              </a:rPr>
              <a:t> (επενδυτικό/ </a:t>
            </a:r>
            <a:r>
              <a:rPr lang="en-US" sz="2000" dirty="0" smtClean="0">
                <a:solidFill>
                  <a:schemeClr val="bg1"/>
                </a:solidFill>
              </a:rPr>
              <a:t>Equity Based)</a:t>
            </a: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b="1" dirty="0" smtClean="0">
                <a:solidFill>
                  <a:schemeClr val="bg1"/>
                </a:solidFill>
              </a:rPr>
              <a:t>Τόκος</a:t>
            </a:r>
            <a:r>
              <a:rPr lang="el-GR" sz="2000" dirty="0" smtClean="0">
                <a:solidFill>
                  <a:schemeClr val="bg1"/>
                </a:solidFill>
              </a:rPr>
              <a:t> (δανειστικό /</a:t>
            </a:r>
            <a:r>
              <a:rPr lang="en-US" sz="2000" dirty="0" smtClean="0">
                <a:solidFill>
                  <a:schemeClr val="bg1"/>
                </a:solidFill>
              </a:rPr>
              <a:t>Lending Based)</a:t>
            </a: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b="1" dirty="0" smtClean="0">
                <a:solidFill>
                  <a:schemeClr val="bg1"/>
                </a:solidFill>
              </a:rPr>
              <a:t>Συμμετοχή στα έσοδα </a:t>
            </a:r>
            <a:r>
              <a:rPr lang="el-GR" sz="2000" dirty="0" smtClean="0">
                <a:solidFill>
                  <a:schemeClr val="bg1"/>
                </a:solidFill>
              </a:rPr>
              <a:t>(επιμεριστικό</a:t>
            </a:r>
            <a:r>
              <a:rPr lang="en-US" sz="2000" dirty="0" smtClean="0">
                <a:solidFill>
                  <a:schemeClr val="bg1"/>
                </a:solidFill>
              </a:rPr>
              <a:t>/Royalty Based)</a:t>
            </a: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b="1" dirty="0" smtClean="0">
                <a:solidFill>
                  <a:schemeClr val="bg1"/>
                </a:solidFill>
              </a:rPr>
              <a:t>Οποιοδήποτε άλλο αντάλλαγμα </a:t>
            </a:r>
            <a:r>
              <a:rPr lang="el-GR" sz="2000" dirty="0" smtClean="0">
                <a:solidFill>
                  <a:schemeClr val="bg1"/>
                </a:solidFill>
              </a:rPr>
              <a:t>(ανταλλακτικό</a:t>
            </a:r>
            <a:r>
              <a:rPr lang="en-US" sz="2000" dirty="0" smtClean="0">
                <a:solidFill>
                  <a:schemeClr val="bg1"/>
                </a:solidFill>
              </a:rPr>
              <a:t>/Rewards Based)</a:t>
            </a: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b="1" dirty="0" smtClean="0">
                <a:solidFill>
                  <a:schemeClr val="bg1"/>
                </a:solidFill>
              </a:rPr>
              <a:t>Κανένα απολύτως </a:t>
            </a:r>
            <a:r>
              <a:rPr lang="el-GR" sz="2000" dirty="0" smtClean="0">
                <a:solidFill>
                  <a:schemeClr val="bg1"/>
                </a:solidFill>
              </a:rPr>
              <a:t>(χαριστικό/</a:t>
            </a:r>
            <a:r>
              <a:rPr lang="en-US" sz="2000" dirty="0" smtClean="0">
                <a:solidFill>
                  <a:schemeClr val="bg1"/>
                </a:solidFill>
              </a:rPr>
              <a:t>Donations Based)</a:t>
            </a:r>
            <a:endParaRPr lang="el-GR" sz="2000" dirty="0" smtClean="0">
              <a:solidFill>
                <a:schemeClr val="bg1"/>
              </a:solidFill>
            </a:endParaRP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C000"/>
                </a:solidFill>
              </a:rPr>
              <a:t>&gt;&gt;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l-GR" sz="2400" b="1" dirty="0" smtClean="0">
                <a:solidFill>
                  <a:schemeClr val="bg1"/>
                </a:solidFill>
              </a:rPr>
              <a:t>Ποιος αποφασίζει το αντάλλαγμα: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Ο Δημιουργός</a:t>
            </a: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C000"/>
                </a:solidFill>
              </a:rPr>
              <a:t>&gt;&gt;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l-GR" sz="2400" b="1" dirty="0" smtClean="0">
                <a:solidFill>
                  <a:schemeClr val="bg1"/>
                </a:solidFill>
              </a:rPr>
              <a:t>Ποιος επιλέγει: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Ο Χρηματοδότης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- Εικόνα" descr="WF-ppt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2" y="0"/>
            <a:ext cx="9141768" cy="6883400"/>
          </a:xfrm>
          <a:prstGeom prst="rect">
            <a:avLst/>
          </a:prstGeom>
        </p:spPr>
      </p:pic>
      <p:sp>
        <p:nvSpPr>
          <p:cNvPr id="20482" name="1 - Τίτλος"/>
          <p:cNvSpPr>
            <a:spLocks noGrp="1"/>
          </p:cNvSpPr>
          <p:nvPr>
            <p:ph type="title"/>
          </p:nvPr>
        </p:nvSpPr>
        <p:spPr>
          <a:xfrm>
            <a:off x="457200" y="2213992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www.winnersfund.com</a:t>
            </a:r>
            <a:endParaRPr lang="el-GR" dirty="0" smtClean="0"/>
          </a:p>
        </p:txBody>
      </p:sp>
      <p:pic>
        <p:nvPicPr>
          <p:cNvPr id="4" name="3 - Εικόνα" descr="WF-logo(orange-back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2088232" cy="80247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shutterstock_154960904.jpg"/>
          <p:cNvPicPr>
            <a:picLocks noChangeAspect="1"/>
          </p:cNvPicPr>
          <p:nvPr/>
        </p:nvPicPr>
        <p:blipFill>
          <a:blip r:embed="rId2" cstate="print"/>
          <a:srcRect l="7789" r="460"/>
          <a:stretch>
            <a:fillRect/>
          </a:stretch>
        </p:blipFill>
        <p:spPr>
          <a:xfrm>
            <a:off x="-7484" y="0"/>
            <a:ext cx="9151484" cy="6858000"/>
          </a:xfrm>
          <a:prstGeom prst="rect">
            <a:avLst/>
          </a:prstGeom>
        </p:spPr>
      </p:pic>
      <p:sp>
        <p:nvSpPr>
          <p:cNvPr id="6146" name="1 - Τίτλος"/>
          <p:cNvSpPr>
            <a:spLocks noGrp="1"/>
          </p:cNvSpPr>
          <p:nvPr>
            <p:ph type="title"/>
          </p:nvPr>
        </p:nvSpPr>
        <p:spPr>
          <a:xfrm>
            <a:off x="326568" y="263752"/>
            <a:ext cx="7989848" cy="418058"/>
          </a:xfrm>
        </p:spPr>
        <p:txBody>
          <a:bodyPr>
            <a:noAutofit/>
          </a:bodyPr>
          <a:lstStyle/>
          <a:p>
            <a:r>
              <a:rPr lang="el-G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Calibri" pitchFamily="34" charset="0"/>
              </a:rPr>
              <a:t>Ρυθμοί ανάπτυξης αγοράς</a:t>
            </a:r>
          </a:p>
        </p:txBody>
      </p:sp>
      <p:sp>
        <p:nvSpPr>
          <p:cNvPr id="6147" name="2 - Θέση περιεχομένου"/>
          <p:cNvSpPr>
            <a:spLocks noGrp="1"/>
          </p:cNvSpPr>
          <p:nvPr>
            <p:ph idx="1"/>
          </p:nvPr>
        </p:nvSpPr>
        <p:spPr>
          <a:xfrm rot="21059427">
            <a:off x="2947206" y="1018593"/>
            <a:ext cx="6245414" cy="3096344"/>
          </a:xfrm>
        </p:spPr>
        <p:txBody>
          <a:bodyPr/>
          <a:lstStyle/>
          <a:p>
            <a:r>
              <a:rPr lang="el-GR" sz="2000" b="1" dirty="0" smtClean="0"/>
              <a:t> </a:t>
            </a:r>
            <a:r>
              <a:rPr lang="en-GB" sz="2000" b="1" dirty="0" smtClean="0"/>
              <a:t>2011</a:t>
            </a:r>
            <a:r>
              <a:rPr lang="el-GR" sz="2000" b="1" dirty="0" smtClean="0"/>
              <a:t>:</a:t>
            </a:r>
            <a:r>
              <a:rPr lang="en-GB" sz="2000" b="1" dirty="0" smtClean="0"/>
              <a:t> </a:t>
            </a:r>
            <a:r>
              <a:rPr lang="el-GR" sz="2000" b="1" dirty="0" smtClean="0"/>
              <a:t>Σύνολο χρηματοδοτήσεων </a:t>
            </a:r>
            <a:r>
              <a:rPr lang="en-US" sz="2000" b="1" dirty="0" smtClean="0"/>
              <a:t> </a:t>
            </a:r>
            <a:r>
              <a:rPr lang="en-US" sz="2400" b="1" dirty="0" smtClean="0"/>
              <a:t>$</a:t>
            </a:r>
            <a:r>
              <a:rPr lang="en-GB" b="1" dirty="0" smtClean="0"/>
              <a:t>1.5 </a:t>
            </a:r>
            <a:r>
              <a:rPr lang="el-GR" b="1" dirty="0" smtClean="0"/>
              <a:t>Δισ.  </a:t>
            </a:r>
            <a:endParaRPr lang="en-US" sz="2000" b="1" dirty="0" smtClean="0"/>
          </a:p>
          <a:p>
            <a:r>
              <a:rPr lang="el-GR" sz="2000" dirty="0" smtClean="0"/>
              <a:t>ΗΠΑ 837,2 εκ., ΕΕ 583,9 εκ., υπόλοιπος κόσμος 48,8 εκ.</a:t>
            </a:r>
          </a:p>
          <a:p>
            <a:r>
              <a:rPr lang="el-GR" sz="2000" b="1" dirty="0" smtClean="0"/>
              <a:t> </a:t>
            </a:r>
            <a:endParaRPr lang="en-US" sz="2000" b="1" dirty="0" smtClean="0"/>
          </a:p>
          <a:p>
            <a:r>
              <a:rPr lang="en-GB" sz="2000" b="1" dirty="0" smtClean="0"/>
              <a:t>201</a:t>
            </a:r>
            <a:r>
              <a:rPr lang="el-GR" sz="2000" b="1" dirty="0" smtClean="0"/>
              <a:t>2:</a:t>
            </a:r>
            <a:r>
              <a:rPr lang="en-GB" sz="2000" b="1" dirty="0" smtClean="0"/>
              <a:t> </a:t>
            </a:r>
            <a:r>
              <a:rPr lang="el-GR" sz="2000" b="1" dirty="0" smtClean="0"/>
              <a:t>Σύνολο χρηματοδοτήσεων </a:t>
            </a:r>
            <a:r>
              <a:rPr lang="en-US" sz="2000" b="1" dirty="0" smtClean="0"/>
              <a:t> </a:t>
            </a:r>
            <a:r>
              <a:rPr lang="en-US" sz="2400" b="1" dirty="0" smtClean="0"/>
              <a:t>$</a:t>
            </a:r>
            <a:r>
              <a:rPr lang="el-GR" b="1" dirty="0" smtClean="0"/>
              <a:t>2</a:t>
            </a:r>
            <a:r>
              <a:rPr lang="en-GB" b="1" dirty="0" smtClean="0"/>
              <a:t>.</a:t>
            </a:r>
            <a:r>
              <a:rPr lang="el-GR" b="1" dirty="0" smtClean="0"/>
              <a:t>7</a:t>
            </a:r>
            <a:r>
              <a:rPr lang="en-GB" b="1" dirty="0" smtClean="0"/>
              <a:t> </a:t>
            </a:r>
            <a:r>
              <a:rPr lang="el-GR" b="1" dirty="0" smtClean="0"/>
              <a:t>Δισ.  </a:t>
            </a:r>
            <a:endParaRPr lang="en-US" sz="2000" b="1" dirty="0" smtClean="0"/>
          </a:p>
          <a:p>
            <a:r>
              <a:rPr lang="el-GR" sz="2000" dirty="0" smtClean="0"/>
              <a:t>ΗΠΑ 1,6 δισ., ΕΕ 945 εκ., υπόλοιπος κόσμος 155 εκ.</a:t>
            </a:r>
          </a:p>
          <a:p>
            <a:endParaRPr lang="en-US" sz="2000" b="1" dirty="0" smtClean="0"/>
          </a:p>
          <a:p>
            <a:r>
              <a:rPr lang="el-GR" sz="2000" b="1" dirty="0" smtClean="0"/>
              <a:t>2013 : Σύνολο χρηματοδοτήσεων </a:t>
            </a:r>
            <a:r>
              <a:rPr lang="en-US" sz="2000" b="1" dirty="0" smtClean="0"/>
              <a:t> </a:t>
            </a:r>
            <a:r>
              <a:rPr lang="en-US" sz="2400" b="1" dirty="0" smtClean="0"/>
              <a:t>$</a:t>
            </a:r>
            <a:r>
              <a:rPr lang="el-GR" b="1" dirty="0" smtClean="0"/>
              <a:t>5</a:t>
            </a:r>
            <a:r>
              <a:rPr lang="en-GB" b="1" dirty="0" smtClean="0"/>
              <a:t>.</a:t>
            </a:r>
            <a:r>
              <a:rPr lang="el-GR" b="1" dirty="0" smtClean="0"/>
              <a:t>1</a:t>
            </a:r>
            <a:r>
              <a:rPr lang="en-GB" b="1" dirty="0" smtClean="0"/>
              <a:t> </a:t>
            </a:r>
            <a:r>
              <a:rPr lang="el-GR" b="1" dirty="0" smtClean="0"/>
              <a:t>Δισ. </a:t>
            </a:r>
            <a:br>
              <a:rPr lang="el-GR" b="1" dirty="0" smtClean="0"/>
            </a:br>
            <a:r>
              <a:rPr lang="el-GR" sz="2000" dirty="0" smtClean="0"/>
              <a:t>(από τα οποία στις ΗΠΑ 3,7 δισ.)</a:t>
            </a:r>
          </a:p>
        </p:txBody>
      </p:sp>
      <p:pic>
        <p:nvPicPr>
          <p:cNvPr id="5" name="4 - Εικόνα" descr="WF-ppt-gwnia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9662" y="5187090"/>
            <a:ext cx="1054338" cy="1670910"/>
          </a:xfrm>
          <a:prstGeom prst="rect">
            <a:avLst/>
          </a:prstGeom>
        </p:spPr>
      </p:pic>
      <p:sp>
        <p:nvSpPr>
          <p:cNvPr id="7" name="6 - Ορθογώνιο"/>
          <p:cNvSpPr/>
          <p:nvPr/>
        </p:nvSpPr>
        <p:spPr>
          <a:xfrm rot="21049548">
            <a:off x="3413052" y="4785266"/>
            <a:ext cx="54647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l-GR" sz="1400" i="1" dirty="0" smtClean="0">
                <a:solidFill>
                  <a:schemeClr val="bg1"/>
                </a:solidFill>
                <a:latin typeface="+mn-lt"/>
              </a:rPr>
              <a:t>Πηγή: </a:t>
            </a:r>
            <a:r>
              <a:rPr lang="en-US" sz="1400" i="1" dirty="0" err="1" smtClean="0">
                <a:solidFill>
                  <a:schemeClr val="bg1"/>
                </a:solidFill>
                <a:latin typeface="+mn-lt"/>
              </a:rPr>
              <a:t>Massolution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</a:rPr>
              <a:t>/crowdsourcing.org (</a:t>
            </a:r>
            <a:r>
              <a:rPr lang="el-GR" sz="1400" i="1" dirty="0" smtClean="0">
                <a:solidFill>
                  <a:schemeClr val="bg1"/>
                </a:solidFill>
                <a:latin typeface="+mn-lt"/>
              </a:rPr>
              <a:t>μελέτη 2014, στοιχεία 2013)</a:t>
            </a:r>
            <a:endParaRPr lang="en-US" sz="1400" i="1" dirty="0" smtClean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7 - Εικόνα" descr="WF-logo(grey-back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5877272"/>
            <a:ext cx="1656184" cy="63644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46.png"/>
          <p:cNvPicPr/>
          <p:nvPr/>
        </p:nvPicPr>
        <p:blipFill>
          <a:blip r:embed="rId2" cstate="print"/>
          <a:srcRect l="29061" t="43589" r="68740" b="15335"/>
          <a:stretch>
            <a:fillRect/>
          </a:stretch>
        </p:blipFill>
        <p:spPr>
          <a:xfrm>
            <a:off x="0" y="764704"/>
            <a:ext cx="683568" cy="50405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image46.png"/>
          <p:cNvPicPr/>
          <p:nvPr/>
        </p:nvPicPr>
        <p:blipFill>
          <a:blip r:embed="rId2" cstate="print"/>
          <a:srcRect l="72688" t="38019" r="26714" b="15335"/>
          <a:stretch>
            <a:fillRect/>
          </a:stretch>
        </p:blipFill>
        <p:spPr>
          <a:xfrm>
            <a:off x="7524328" y="764704"/>
            <a:ext cx="1619672" cy="482453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image46.png"/>
          <p:cNvPicPr/>
          <p:nvPr/>
        </p:nvPicPr>
        <p:blipFill>
          <a:blip r:embed="rId2" cstate="print"/>
          <a:srcRect l="29061" t="83921" r="26714" b="15335"/>
          <a:stretch>
            <a:fillRect/>
          </a:stretch>
        </p:blipFill>
        <p:spPr>
          <a:xfrm>
            <a:off x="0" y="5013176"/>
            <a:ext cx="9144000" cy="184482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9395" y="274638"/>
            <a:ext cx="7283152" cy="418058"/>
          </a:xfrm>
        </p:spPr>
        <p:txBody>
          <a:bodyPr>
            <a:noAutofit/>
          </a:bodyPr>
          <a:lstStyle/>
          <a:p>
            <a:r>
              <a:rPr lang="el-GR" sz="2400" dirty="0" smtClean="0">
                <a:latin typeface="Calibri" pitchFamily="34" charset="0"/>
              </a:rPr>
              <a:t>Προοπτικές αγοράς ετησίως</a:t>
            </a:r>
            <a:endParaRPr lang="el-GR" sz="2400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782115" y="6248345"/>
            <a:ext cx="371787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 dirty="0">
                <a:latin typeface="Calibri" pitchFamily="34" charset="0"/>
              </a:rPr>
              <a:t>Πηγή: Παγκόσμια Τράπεζα (μελέτη 2013, στοιχεία 2012)</a:t>
            </a:r>
          </a:p>
        </p:txBody>
      </p:sp>
      <p:pic>
        <p:nvPicPr>
          <p:cNvPr id="5" name="image46.png"/>
          <p:cNvPicPr/>
          <p:nvPr/>
        </p:nvPicPr>
        <p:blipFill>
          <a:blip r:embed="rId2" cstate="print"/>
          <a:srcRect l="29061" t="38019" r="26714" b="15335"/>
          <a:stretch>
            <a:fillRect/>
          </a:stretch>
        </p:blipFill>
        <p:spPr>
          <a:xfrm>
            <a:off x="323528" y="764704"/>
            <a:ext cx="7776864" cy="52565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10 - Εικόνα" descr="WF-ppt-gwnia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4975862"/>
            <a:ext cx="1187624" cy="188213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47.png"/>
          <p:cNvPicPr/>
          <p:nvPr/>
        </p:nvPicPr>
        <p:blipFill>
          <a:blip r:embed="rId2" cstate="print"/>
          <a:srcRect l="28520" t="32268" r="70557" b="8625"/>
          <a:stretch>
            <a:fillRect/>
          </a:stretch>
        </p:blipFill>
        <p:spPr>
          <a:xfrm>
            <a:off x="0" y="764704"/>
            <a:ext cx="1187624" cy="50405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image47.png"/>
          <p:cNvPicPr/>
          <p:nvPr/>
        </p:nvPicPr>
        <p:blipFill>
          <a:blip r:embed="rId2" cstate="print"/>
          <a:srcRect l="71765" t="53129" r="27617" b="8625"/>
          <a:stretch>
            <a:fillRect/>
          </a:stretch>
        </p:blipFill>
        <p:spPr>
          <a:xfrm>
            <a:off x="7164288" y="764704"/>
            <a:ext cx="1979712" cy="561662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image47.png"/>
          <p:cNvPicPr/>
          <p:nvPr/>
        </p:nvPicPr>
        <p:blipFill>
          <a:blip r:embed="rId2" cstate="print"/>
          <a:srcRect l="28520" t="88527" r="27617" b="8625"/>
          <a:stretch>
            <a:fillRect/>
          </a:stretch>
        </p:blipFill>
        <p:spPr>
          <a:xfrm>
            <a:off x="0" y="5373216"/>
            <a:ext cx="9144000" cy="14847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image47.png"/>
          <p:cNvPicPr/>
          <p:nvPr/>
        </p:nvPicPr>
        <p:blipFill>
          <a:blip r:embed="rId2" cstate="print"/>
          <a:srcRect l="28520" t="32268" r="27617" b="8625"/>
          <a:stretch>
            <a:fillRect/>
          </a:stretch>
        </p:blipFill>
        <p:spPr>
          <a:xfrm>
            <a:off x="539552" y="764704"/>
            <a:ext cx="7272808" cy="5328592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782115" y="6248345"/>
            <a:ext cx="371787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 dirty="0">
                <a:latin typeface="Calibri" pitchFamily="34" charset="0"/>
              </a:rPr>
              <a:t>Πηγή: Παγκόσμια Τράπεζα (μελέτη 2013, στοιχεία 2012)</a:t>
            </a:r>
          </a:p>
        </p:txBody>
      </p:sp>
      <p:pic>
        <p:nvPicPr>
          <p:cNvPr id="13" name="12 - Εικόνα" descr="WF-ppt-gwnia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4975862"/>
            <a:ext cx="1187624" cy="1882139"/>
          </a:xfrm>
          <a:prstGeom prst="rect">
            <a:avLst/>
          </a:prstGeom>
        </p:spPr>
      </p:pic>
      <p:sp>
        <p:nvSpPr>
          <p:cNvPr id="14" name="1 - Τίτλος"/>
          <p:cNvSpPr txBox="1">
            <a:spLocks/>
          </p:cNvSpPr>
          <p:nvPr/>
        </p:nvSpPr>
        <p:spPr>
          <a:xfrm>
            <a:off x="309395" y="274638"/>
            <a:ext cx="7283152" cy="41805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Προοπτικές αγοράς</a:t>
            </a:r>
            <a:endParaRPr kumimoji="0" lang="el-G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"/>
          <p:cNvSpPr>
            <a:spLocks noChangeArrowheads="1"/>
          </p:cNvSpPr>
          <p:nvPr/>
        </p:nvSpPr>
        <p:spPr bwMode="auto">
          <a:xfrm>
            <a:off x="287660" y="230733"/>
            <a:ext cx="3924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Σύνολο χρηματοδοτήσεων</a:t>
            </a:r>
            <a:endParaRPr lang="el-GR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219" name="Rectangle 12"/>
          <p:cNvSpPr>
            <a:spLocks noChangeArrowheads="1"/>
          </p:cNvSpPr>
          <p:nvPr/>
        </p:nvSpPr>
        <p:spPr bwMode="auto">
          <a:xfrm>
            <a:off x="539552" y="6309320"/>
            <a:ext cx="4497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Πηγή: </a:t>
            </a:r>
            <a:r>
              <a:rPr lang="en-GB" sz="1200" i="1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Massolution</a:t>
            </a:r>
            <a:r>
              <a:rPr lang="en-GB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/ crowdsourcing.org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(μελέτη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2014, 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στοιχεία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2013)</a:t>
            </a:r>
            <a:endParaRPr lang="el-GR" sz="1200" i="1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6" name="image49.png"/>
          <p:cNvPicPr/>
          <p:nvPr/>
        </p:nvPicPr>
        <p:blipFill>
          <a:blip r:embed="rId2" cstate="print"/>
          <a:srcRect l="20635" t="17772" r="19164" b="12717"/>
          <a:stretch>
            <a:fillRect/>
          </a:stretch>
        </p:blipFill>
        <p:spPr>
          <a:xfrm>
            <a:off x="179512" y="764704"/>
            <a:ext cx="8208912" cy="547260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"/>
          <p:cNvSpPr>
            <a:spLocks noChangeArrowheads="1"/>
          </p:cNvSpPr>
          <p:nvPr/>
        </p:nvSpPr>
        <p:spPr bwMode="auto">
          <a:xfrm>
            <a:off x="270247" y="235248"/>
            <a:ext cx="4924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 b="1">
                <a:latin typeface="Calibri" pitchFamily="34" charset="0"/>
                <a:ea typeface="Calibri" pitchFamily="34" charset="0"/>
                <a:cs typeface="Calibri" pitchFamily="34" charset="0"/>
              </a:rPr>
              <a:t>Μέση χρηματοδότηση ανά ιδέα</a:t>
            </a:r>
            <a:endParaRPr lang="el-GR" sz="240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0243" name="Rectangle 12"/>
          <p:cNvSpPr>
            <a:spLocks noChangeArrowheads="1"/>
          </p:cNvSpPr>
          <p:nvPr/>
        </p:nvSpPr>
        <p:spPr bwMode="auto">
          <a:xfrm>
            <a:off x="578222" y="6392361"/>
            <a:ext cx="4497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Πηγή: </a:t>
            </a:r>
            <a:r>
              <a:rPr lang="en-GB" sz="1200" i="1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Massolution</a:t>
            </a:r>
            <a:r>
              <a:rPr lang="en-GB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/ crowdsourcing.org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 (μελέτη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2014, </a:t>
            </a:r>
            <a:r>
              <a:rPr lang="el-GR" sz="1200" i="1" dirty="0">
                <a:latin typeface="Calibri" pitchFamily="34" charset="0"/>
                <a:ea typeface="Calibri" pitchFamily="34" charset="0"/>
                <a:cs typeface="Calibri" pitchFamily="34" charset="0"/>
              </a:rPr>
              <a:t>στοιχεία </a:t>
            </a:r>
            <a:r>
              <a:rPr lang="el-GR" sz="1200" i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2013)</a:t>
            </a:r>
            <a:endParaRPr lang="el-GR" sz="1200" i="1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5" name="Εικόνα 6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7344816" cy="5184576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830</Words>
  <Application>Microsoft Office PowerPoint</Application>
  <PresentationFormat>Προβολή στην οθόνη (4:3)</PresentationFormat>
  <Paragraphs>189</Paragraphs>
  <Slides>40</Slides>
  <Notes>0</Notes>
  <HiddenSlides>0</HiddenSlides>
  <MMClips>1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40</vt:i4>
      </vt:variant>
    </vt:vector>
  </HeadingPairs>
  <TitlesOfParts>
    <vt:vector size="43" baseType="lpstr">
      <vt:lpstr>Arial</vt:lpstr>
      <vt:lpstr>Calibri</vt:lpstr>
      <vt:lpstr>Θέμα του Office</vt:lpstr>
      <vt:lpstr>Παρουσίαση του PowerPoint</vt:lpstr>
      <vt:lpstr>Τι είναι το Crowdfunding</vt:lpstr>
      <vt:lpstr>Πώς λειτουργεί  το Crowdfunding</vt:lpstr>
      <vt:lpstr>Ανταλλάγματα</vt:lpstr>
      <vt:lpstr>Ρυθμοί ανάπτυξης αγοράς</vt:lpstr>
      <vt:lpstr>Προοπτικές αγοράς ετησίως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WinnersFund</vt:lpstr>
      <vt:lpstr>Χρηματοδότηση </vt:lpstr>
      <vt:lpstr>Χρηματοδότηση </vt:lpstr>
      <vt:lpstr>Τα Βήματα </vt:lpstr>
      <vt:lpstr>Πλεονεκτήματα</vt:lpstr>
      <vt:lpstr>Στόχοι</vt:lpstr>
      <vt:lpstr>Το Όραμα</vt:lpstr>
      <vt:lpstr>www.winnersfund.com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www.winnersfund.com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arte</dc:creator>
  <cp:lastModifiedBy>USER21</cp:lastModifiedBy>
  <cp:revision>82</cp:revision>
  <dcterms:created xsi:type="dcterms:W3CDTF">2015-01-09T09:19:47Z</dcterms:created>
  <dcterms:modified xsi:type="dcterms:W3CDTF">2015-03-31T12:50:04Z</dcterms:modified>
</cp:coreProperties>
</file>