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8"/>
  </p:notesMasterIdLst>
  <p:handoutMasterIdLst>
    <p:handoutMasterId r:id="rId9"/>
  </p:handoutMasterIdLst>
  <p:sldIdLst>
    <p:sldId id="283" r:id="rId2"/>
    <p:sldId id="284" r:id="rId3"/>
    <p:sldId id="285" r:id="rId4"/>
    <p:sldId id="302" r:id="rId5"/>
    <p:sldId id="298" r:id="rId6"/>
    <p:sldId id="301" r:id="rId7"/>
  </p:sldIdLst>
  <p:sldSz cx="9144000" cy="6858000" type="screen4x3"/>
  <p:notesSz cx="6858000" cy="910748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8D72970-204D-4863-977D-926B56F05C06}">
          <p14:sldIdLst>
            <p14:sldId id="283"/>
            <p14:sldId id="284"/>
            <p14:sldId id="285"/>
            <p14:sldId id="302"/>
            <p14:sldId id="298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6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 Ann Lommers-Johnson" initials="" lastIdx="10" clrIdx="0"/>
  <p:cmAuthor id="1" name="v-debuye" initials="" lastIdx="16" clrIdx="1"/>
  <p:cmAuthor id="2" name="a-ellenc" initials="" lastIdx="9" clrIdx="2"/>
  <p:cmAuthor id="3" name="a-bumon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488AC0"/>
    <a:srgbClr val="E0E0E0"/>
    <a:srgbClr val="B1D1E1"/>
    <a:srgbClr val="8CDF41"/>
    <a:srgbClr val="30628C"/>
    <a:srgbClr val="356E8D"/>
    <a:srgbClr val="80B4CE"/>
    <a:srgbClr val="3C7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9" autoAdjust="0"/>
    <p:restoredTop sz="99826" autoAdjust="0"/>
  </p:normalViewPr>
  <p:slideViewPr>
    <p:cSldViewPr snapToGrid="0">
      <p:cViewPr varScale="1">
        <p:scale>
          <a:sx n="88" d="100"/>
          <a:sy n="88" d="100"/>
        </p:scale>
        <p:origin x="105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-2862" y="-96"/>
      </p:cViewPr>
      <p:guideLst>
        <p:guide orient="horz" pos="286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50288"/>
            <a:ext cx="2971800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50288"/>
            <a:ext cx="2971800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5FB3FB-D105-45B6-8595-9914DFB609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472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82625"/>
            <a:ext cx="4556125" cy="341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25938"/>
            <a:ext cx="5486400" cy="409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50288"/>
            <a:ext cx="2971800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50288"/>
            <a:ext cx="2971800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21287E4-C34C-432E-B0B1-18BCE1B649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0042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1B470D-75BD-4AD3-85B6-8D190E0BBE50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161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0" y="0"/>
            <a:ext cx="9140825" cy="6856413"/>
          </a:xfrm>
          <a:prstGeom prst="rect">
            <a:avLst/>
          </a:prstGeom>
          <a:solidFill>
            <a:srgbClr val="30628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317500" y="1676400"/>
            <a:ext cx="314325" cy="314325"/>
          </a:xfrm>
          <a:prstGeom prst="ellipse">
            <a:avLst/>
          </a:prstGeom>
          <a:solidFill>
            <a:srgbClr val="488A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4691" name="Oval 3"/>
          <p:cNvSpPr>
            <a:spLocks noChangeArrowheads="1"/>
          </p:cNvSpPr>
          <p:nvPr/>
        </p:nvSpPr>
        <p:spPr bwMode="auto">
          <a:xfrm>
            <a:off x="814388" y="1677988"/>
            <a:ext cx="315912" cy="314325"/>
          </a:xfrm>
          <a:prstGeom prst="ellipse">
            <a:avLst/>
          </a:prstGeom>
          <a:solidFill>
            <a:srgbClr val="80B4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4692" name="Oval 4"/>
          <p:cNvSpPr>
            <a:spLocks noChangeArrowheads="1"/>
          </p:cNvSpPr>
          <p:nvPr/>
        </p:nvSpPr>
        <p:spPr bwMode="auto">
          <a:xfrm>
            <a:off x="1312863" y="1677988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 wrap="square"/>
          <a:lstStyle>
            <a:lvl1pPr marL="0" indent="0">
              <a:buFont typeface="Wingdings 3" pitchFamily="18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1469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1469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DD856A08-11A3-42BB-92CE-5F8DE30B92F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4698" name="Line 10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5F4DE-F2C1-4CFE-B4FF-C119B3343B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7208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5BFD1-FC73-438B-AF56-AC51FEE9EF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618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4958" cy="43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31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0"/>
            <a:ext cx="8496300" cy="43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7278"/>
            <a:ext cx="9144000" cy="320722"/>
          </a:xfrm>
          <a:prstGeom prst="rect">
            <a:avLst/>
          </a:prstGeom>
          <a:solidFill>
            <a:schemeClr val="tx1">
              <a:lumMod val="20000"/>
              <a:lumOff val="80000"/>
              <a:alpha val="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138298" y="6493056"/>
            <a:ext cx="9128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dirty="0" err="1" smtClean="0">
                <a:latin typeface="Book Antiqua" panose="02040602050305030304" pitchFamily="18" charset="0"/>
              </a:rPr>
              <a:t>ψωχ</a:t>
            </a:r>
            <a:r>
              <a:rPr lang="el-GR" sz="1400" dirty="0" err="1" smtClean="0">
                <a:solidFill>
                  <a:schemeClr val="bg1"/>
                </a:solidFill>
                <a:latin typeface="Book Antiqua" panose="02040602050305030304" pitchFamily="18" charset="0"/>
              </a:rPr>
              <a:t>Πανεπιστήμιο</a:t>
            </a:r>
            <a:r>
              <a:rPr lang="el-GR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Μακεδονίας- Εκδήλωση ΣΕΒΕ</a:t>
            </a:r>
            <a:r>
              <a:rPr lang="en-US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           </a:t>
            </a:r>
            <a:r>
              <a:rPr lang="el-GR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   </a:t>
            </a:r>
            <a:r>
              <a:rPr lang="en-US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el-GR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</a:t>
            </a:r>
            <a:r>
              <a:rPr lang="en-US" sz="1400" baseline="30000" dirty="0" err="1" smtClean="0">
                <a:solidFill>
                  <a:schemeClr val="bg1"/>
                </a:solidFill>
                <a:latin typeface="Book Antiqua" panose="02040602050305030304" pitchFamily="18" charset="0"/>
              </a:rPr>
              <a:t>st</a:t>
            </a:r>
            <a:r>
              <a:rPr lang="en-US" sz="1400" baseline="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April 2015         </a:t>
            </a:r>
            <a:endParaRPr lang="en-US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617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DCF92-6046-4A6C-B376-F40CC515AE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461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FFF6E-E4AC-4C95-B57E-12263E15CC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564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EC3D2-9578-4868-9A34-383935B075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25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B1C25-AC81-4974-B170-730236B2DF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878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A8A74-2BBB-41B8-9994-5A35BABA9E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33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335BC-8C67-488D-A0FA-849A405152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4456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5474B-CBEC-4428-B577-C6E1D9D43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0784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US" alt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672A1253-A096-416F-A52B-0DF0D5A971D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177800" y="838200"/>
            <a:ext cx="1003300" cy="228600"/>
            <a:chOff x="96" y="528"/>
            <a:chExt cx="632" cy="144"/>
          </a:xfrm>
        </p:grpSpPr>
        <p:sp>
          <p:nvSpPr>
            <p:cNvPr id="113673" name="Oval 9"/>
            <p:cNvSpPr>
              <a:spLocks noChangeArrowheads="1"/>
            </p:cNvSpPr>
            <p:nvPr/>
          </p:nvSpPr>
          <p:spPr bwMode="auto">
            <a:xfrm>
              <a:off x="96" y="528"/>
              <a:ext cx="144" cy="144"/>
            </a:xfrm>
            <a:prstGeom prst="ellipse">
              <a:avLst/>
            </a:prstGeom>
            <a:solidFill>
              <a:srgbClr val="356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113674" name="Oval 10"/>
            <p:cNvSpPr>
              <a:spLocks noChangeArrowheads="1"/>
            </p:cNvSpPr>
            <p:nvPr/>
          </p:nvSpPr>
          <p:spPr bwMode="auto">
            <a:xfrm>
              <a:off x="340" y="528"/>
              <a:ext cx="144" cy="144"/>
            </a:xfrm>
            <a:prstGeom prst="ellipse">
              <a:avLst/>
            </a:prstGeom>
            <a:solidFill>
              <a:srgbClr val="5098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113675" name="Oval 11"/>
            <p:cNvSpPr>
              <a:spLocks noChangeArrowheads="1"/>
            </p:cNvSpPr>
            <p:nvPr/>
          </p:nvSpPr>
          <p:spPr bwMode="auto">
            <a:xfrm>
              <a:off x="584" y="528"/>
              <a:ext cx="144" cy="14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01638" indent="-401638" algn="l" rtl="0" fontAlgn="base">
        <a:spcBef>
          <a:spcPct val="20000"/>
        </a:spcBef>
        <a:spcAft>
          <a:spcPct val="25000"/>
        </a:spcAft>
        <a:buClr>
          <a:srgbClr val="5EA1C2"/>
        </a:buClr>
        <a:buSzPct val="75000"/>
        <a:buFont typeface="Wingdings 3" pitchFamily="18" charset="2"/>
        <a:buChar char=""/>
        <a:defRPr sz="2600">
          <a:solidFill>
            <a:schemeClr val="tx2"/>
          </a:solidFill>
          <a:latin typeface="+mn-lt"/>
          <a:ea typeface="+mn-ea"/>
          <a:cs typeface="+mn-cs"/>
        </a:defRPr>
      </a:lvl1pPr>
      <a:lvl2pPr marL="801688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itchFamily="2" charset="2"/>
        <a:buChar char="§"/>
        <a:defRPr sz="2500">
          <a:solidFill>
            <a:schemeClr val="tx2"/>
          </a:solidFill>
          <a:latin typeface="+mn-lt"/>
        </a:defRPr>
      </a:lvl2pPr>
      <a:lvl3pPr marL="1144588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-zwEOr1Lco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gr.linkedin.com/in/vage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6450" y="1371600"/>
            <a:ext cx="6812056" cy="1872734"/>
          </a:xfrm>
        </p:spPr>
        <p:txBody>
          <a:bodyPr/>
          <a:lstStyle/>
          <a:p>
            <a:r>
              <a:rPr lang="en-US" altLang="en-US" sz="2000" dirty="0" err="1" smtClean="0"/>
              <a:t>StartingUP</a:t>
            </a:r>
            <a:r>
              <a:rPr lang="en-US" altLang="en-US" sz="2000" dirty="0" smtClean="0"/>
              <a:t>: H </a:t>
            </a:r>
            <a:r>
              <a:rPr lang="el-GR" altLang="en-US" sz="2000" dirty="0" smtClean="0"/>
              <a:t>δύναμη του πλήθους στην επιχειρηματικότητα</a:t>
            </a:r>
            <a:endParaRPr lang="en-US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18765" y="4168588"/>
            <a:ext cx="60915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Δρ. Ευάγγελος Σ. Αγγελόπουλος </a:t>
            </a:r>
            <a:endParaRPr lang="el-GR" sz="20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Business  Development Director</a:t>
            </a:r>
            <a:endParaRPr lang="el-GR" sz="1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Integration Novelty Ltd</a:t>
            </a:r>
          </a:p>
          <a:p>
            <a:r>
              <a:rPr lang="en-US" sz="16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Fresset</a:t>
            </a:r>
            <a:r>
              <a:rPr lang="en-US" sz="1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Ltd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DMG Energy Ltd</a:t>
            </a:r>
          </a:p>
          <a:p>
            <a:r>
              <a:rPr lang="en-US" sz="16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Upcycle.club</a:t>
            </a:r>
            <a:endParaRPr lang="en-US" sz="1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06722" y="1433015"/>
            <a:ext cx="416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Η λέξη επιχειρηματικότητα φέρνει... δάκρυα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5970" y="2349690"/>
            <a:ext cx="6277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Είμαστε σε χειρότερη θέση από χώρες της Αφρικής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4776" y="4126174"/>
            <a:ext cx="677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ΓΙΑΤΙ? </a:t>
            </a:r>
            <a:endParaRPr lang="en-US" sz="28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463" y="27296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Στην Ελλάδα του 201</a:t>
            </a:r>
            <a:r>
              <a:rPr lang="en-US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5</a:t>
            </a:r>
            <a:r>
              <a:rPr lang="el-GR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…</a:t>
            </a:r>
            <a:endParaRPr lang="en-US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7900" y="5329451"/>
            <a:ext cx="755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Γιατί δυστυχώς δεν υπάρχει οικοσύστημα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…</a:t>
            </a:r>
            <a:endParaRPr lang="en-US" sz="28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06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91385" y="15923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StartingUP</a:t>
            </a:r>
            <a:r>
              <a:rPr lang="el-G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.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gr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364" y="1433015"/>
            <a:ext cx="89256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ΠΛΗΘΟΠΟΡΙΣΜΟΣ-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Crowdsourcing</a:t>
            </a:r>
          </a:p>
          <a:p>
            <a:r>
              <a:rPr lang="en-US" sz="96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≠</a:t>
            </a:r>
          </a:p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Crowdfunding </a:t>
            </a:r>
          </a:p>
          <a:p>
            <a:endParaRPr lang="en-US" sz="2400" b="1" dirty="0" smtClean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3200" y="4064504"/>
            <a:ext cx="6870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Το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StartingUP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είναι η πλατφόρμα όλων ώστε να δημιουργηθεί επιτέλους ένα οικοσύστημα εξωστρεφούς επιχειρηματικότητας στην Ελλάδα</a:t>
            </a:r>
          </a:p>
          <a:p>
            <a:endParaRPr lang="el-GR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8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91385" y="15923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1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3</a:t>
            </a:r>
            <a:r>
              <a:rPr lang="el-G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 λεπτά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video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364" y="1433015"/>
            <a:ext cx="8925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hlinkClick r:id="rId2"/>
              </a:rPr>
              <a:t>https://www.youtube.com/watch?v=q-zwEOr1Lco</a:t>
            </a:r>
            <a:endParaRPr lang="en-US" sz="2400" b="1" dirty="0" smtClean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n-US" sz="2400" b="1" dirty="0" smtClean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3200" y="2621148"/>
            <a:ext cx="68707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Τι είδαμε? </a:t>
            </a:r>
          </a:p>
          <a:p>
            <a:endParaRPr lang="el-GR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-Μια πρόταση που αφορά όλους</a:t>
            </a:r>
          </a:p>
          <a:p>
            <a:endParaRPr lang="el-GR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Τι μπορούμε να κάνουμε για βοηθήσουμε την επιχειρηματικότητα?</a:t>
            </a:r>
          </a:p>
          <a:p>
            <a:endParaRPr lang="el-GR" sz="2400" b="1" dirty="0" smtClean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l-GR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l-GR" sz="2400" b="1" dirty="0" smtClean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70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 bwMode="auto">
          <a:xfrm>
            <a:off x="1726440" y="780449"/>
            <a:ext cx="6100549" cy="0"/>
          </a:xfrm>
          <a:prstGeom prst="line">
            <a:avLst/>
          </a:prstGeom>
          <a:solidFill>
            <a:schemeClr val="bg1">
              <a:alpha val="45000"/>
            </a:schemeClr>
          </a:solidFill>
          <a:ln w="254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1609049" y="414318"/>
            <a:ext cx="6277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Πώς κερδίζει ο νέος επιχειρηματίας (</a:t>
            </a:r>
            <a:r>
              <a:rPr lang="en-US" sz="20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entrepreneur)</a:t>
            </a:r>
            <a:endParaRPr lang="en-US" sz="20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18856"/>
            <a:ext cx="89789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Δικτύωση με έμπειρους (ΚΕΜΕΛ, ανθρώπους της αγοράς, </a:t>
            </a:r>
            <a:r>
              <a:rPr lang="en-US" sz="1700" dirty="0" smtClean="0"/>
              <a:t>funds</a:t>
            </a:r>
            <a:r>
              <a:rPr lang="el-GR" sz="1700" dirty="0" smtClean="0"/>
              <a:t>)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Δυνατότητα συμμετοχής και δημιουργίας ή υποστήριξης ιδέας</a:t>
            </a:r>
            <a:endParaRPr lang="en-US" sz="1700" dirty="0" smtClean="0"/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Δημιουργία ομάδας (</a:t>
            </a:r>
            <a:r>
              <a:rPr lang="el-GR" sz="1700" dirty="0" err="1" smtClean="0"/>
              <a:t>Νο1</a:t>
            </a:r>
            <a:r>
              <a:rPr lang="el-GR" sz="1700" dirty="0" smtClean="0"/>
              <a:t> </a:t>
            </a:r>
            <a:r>
              <a:rPr lang="en-US" sz="1700" dirty="0" smtClean="0"/>
              <a:t>funding factor)</a:t>
            </a:r>
            <a:r>
              <a:rPr lang="el-GR" sz="1700" dirty="0" smtClean="0"/>
              <a:t>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Νέες γνώσεις ειδικά στην δημιουργία επιχειρηματικών σχεδίων από το μηδέν</a:t>
            </a:r>
            <a:endParaRPr lang="el-GR" sz="1700" b="1" dirty="0" smtClean="0"/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Διαγωνισμός: Οι καλύτεροι ψηφίζονται από το κοινό, το κοινό δεν κάνει λάθος (κάνει?</a:t>
            </a:r>
            <a:r>
              <a:rPr lang="en-US" sz="1700" dirty="0" smtClean="0"/>
              <a:t>)</a:t>
            </a:r>
            <a:r>
              <a:rPr lang="el-GR" sz="1700" dirty="0" smtClean="0"/>
              <a:t>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Εκδημοκρατισμός της επιχειρηματικότητας: Όλοι έχουν την δυνατότητα να επιχειρήσουν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1700" dirty="0" smtClean="0"/>
              <a:t>Μείωση επιχειρηματικότητας ανάγκης</a:t>
            </a:r>
          </a:p>
          <a:p>
            <a:pPr algn="l">
              <a:lnSpc>
                <a:spcPct val="150000"/>
              </a:lnSpc>
            </a:pPr>
            <a:r>
              <a:rPr lang="el-GR" sz="1700" dirty="0" smtClean="0"/>
              <a:t>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9049" y="3901565"/>
            <a:ext cx="6277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Πώς κερδίζει η Ελλάδα</a:t>
            </a:r>
            <a:endParaRPr lang="en-US" sz="20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1697759" y="4276908"/>
            <a:ext cx="6100549" cy="0"/>
          </a:xfrm>
          <a:prstGeom prst="line">
            <a:avLst/>
          </a:prstGeom>
          <a:solidFill>
            <a:schemeClr val="bg1">
              <a:alpha val="45000"/>
            </a:schemeClr>
          </a:solidFill>
          <a:ln w="254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15920" y="4303935"/>
            <a:ext cx="8161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dirty="0" smtClean="0"/>
              <a:t>Πολλές νέες επιχειρήσεις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dirty="0" smtClean="0"/>
              <a:t>Νέες ιδέες, νέες ομάδες, νέοι στην δημιουργία και το </a:t>
            </a:r>
            <a:r>
              <a:rPr lang="el-GR" dirty="0" err="1" smtClean="0"/>
              <a:t>επιχειρείν</a:t>
            </a:r>
            <a:r>
              <a:rPr lang="el-GR" dirty="0" smtClean="0"/>
              <a:t> 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dirty="0" smtClean="0"/>
              <a:t>Εξαγώγιμα προϊόντα και υπηρεσίες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smtClean="0"/>
              <a:t>Stop </a:t>
            </a:r>
            <a:r>
              <a:rPr lang="el-GR" b="1" dirty="0" smtClean="0"/>
              <a:t>στο </a:t>
            </a:r>
            <a:r>
              <a:rPr lang="en-US" b="1" dirty="0" smtClean="0"/>
              <a:t>brain drain</a:t>
            </a:r>
            <a:endParaRPr lang="el-GR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291385" y="15923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Σκέψεις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96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 bwMode="auto">
          <a:xfrm>
            <a:off x="1726440" y="780449"/>
            <a:ext cx="6100549" cy="0"/>
          </a:xfrm>
          <a:prstGeom prst="line">
            <a:avLst/>
          </a:prstGeom>
          <a:solidFill>
            <a:schemeClr val="bg1">
              <a:alpha val="45000"/>
            </a:schemeClr>
          </a:solidFill>
          <a:ln w="254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1609049" y="414318"/>
            <a:ext cx="6277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l-GR" sz="20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Ανοιχτή συζήτηση πάνω στον </a:t>
            </a:r>
            <a:r>
              <a:rPr lang="el-GR" sz="2000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πληθωπορισμό</a:t>
            </a:r>
            <a:endParaRPr lang="en-US" sz="20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1385" y="15923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l-G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Ευχαριστώ!!!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26976" y="935257"/>
            <a:ext cx="5642122" cy="939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</a:pPr>
            <a:r>
              <a:rPr lang="el-GR" sz="3200" b="1" dirty="0" smtClean="0">
                <a:solidFill>
                  <a:srgbClr val="5F5F5F"/>
                </a:solidFill>
                <a:latin typeface="Calibri" pitchFamily="34" charset="0"/>
                <a:sym typeface="Wingdings" pitchFamily="2" charset="2"/>
              </a:rPr>
              <a:t>Δρ. Ευάγγελος Σ. Αγγελόπουλος</a:t>
            </a:r>
            <a:endParaRPr lang="el-GR" sz="3200" b="1" dirty="0">
              <a:solidFill>
                <a:srgbClr val="5F5F5F"/>
              </a:solidFill>
              <a:latin typeface="Calibri" pitchFamily="34" charset="0"/>
              <a:sym typeface="Wingdings" pitchFamily="2" charset="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2540" y="2280104"/>
            <a:ext cx="4856138" cy="1540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solidFill>
                  <a:srgbClr val="5F5F5F"/>
                </a:solidFill>
                <a:latin typeface="Calibri" pitchFamily="34" charset="0"/>
                <a:sym typeface="Wingdings" pitchFamily="2" charset="2"/>
              </a:rPr>
              <a:t>evangelos.angelopoulos@gmail.com</a:t>
            </a:r>
          </a:p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</a:pPr>
            <a:endParaRPr lang="el-GR" sz="2400" b="1" dirty="0">
              <a:solidFill>
                <a:srgbClr val="5F5F5F"/>
              </a:solidFill>
              <a:latin typeface="Calibri" pitchFamily="34" charset="0"/>
              <a:sym typeface="Wingdings" pitchFamily="2" charset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85164" y="3244334"/>
            <a:ext cx="3573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u="sng" dirty="0">
                <a:hlinkClick r:id="rId2" tooltip="View public profile"/>
              </a:rPr>
              <a:t>http://gr.linkedin.com/in/vagee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8192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cho">
  <a:themeElements>
    <a:clrScheme name="1_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1_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>
            <a:alpha val="45000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>
            <a:alpha val="45000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Return on investment of the recruiting process presentation</Template>
  <TotalTime>576</TotalTime>
  <Words>233</Words>
  <Application>Microsoft Office PowerPoint</Application>
  <PresentationFormat>Προβολή στην οθόνη (4:3)</PresentationFormat>
  <Paragraphs>55</Paragraphs>
  <Slides>6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</vt:i4>
      </vt:variant>
    </vt:vector>
  </HeadingPairs>
  <TitlesOfParts>
    <vt:vector size="14" baseType="lpstr">
      <vt:lpstr>Arial</vt:lpstr>
      <vt:lpstr>Book Antiqua</vt:lpstr>
      <vt:lpstr>Calibri</vt:lpstr>
      <vt:lpstr>Candara</vt:lpstr>
      <vt:lpstr>Times New Roman</vt:lpstr>
      <vt:lpstr>Wingdings</vt:lpstr>
      <vt:lpstr>Wingdings 3</vt:lpstr>
      <vt:lpstr>1_Echo</vt:lpstr>
      <vt:lpstr>StartingUP: H δύναμη του πλήθους στην επιχειρηματικότητα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Ευφυής αποκομιδή απορριμμάτων για ένα σύγχρονο Δήμο</dc:title>
  <dc:creator>vagee</dc:creator>
  <cp:lastModifiedBy>USER21</cp:lastModifiedBy>
  <cp:revision>67</cp:revision>
  <dcterms:created xsi:type="dcterms:W3CDTF">2014-05-07T21:16:12Z</dcterms:created>
  <dcterms:modified xsi:type="dcterms:W3CDTF">2015-03-31T11:26:14Z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TC012304801033</vt:lpwstr>
  </property>
</Properties>
</file>